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4"/>
  </p:notesMasterIdLst>
  <p:sldIdLst>
    <p:sldId id="256" r:id="rId2"/>
    <p:sldId id="257" r:id="rId3"/>
    <p:sldId id="334" r:id="rId4"/>
    <p:sldId id="294" r:id="rId5"/>
    <p:sldId id="324" r:id="rId6"/>
    <p:sldId id="326" r:id="rId7"/>
    <p:sldId id="325" r:id="rId8"/>
    <p:sldId id="327" r:id="rId9"/>
    <p:sldId id="328" r:id="rId10"/>
    <p:sldId id="348" r:id="rId11"/>
    <p:sldId id="329" r:id="rId12"/>
    <p:sldId id="346" r:id="rId13"/>
    <p:sldId id="293" r:id="rId14"/>
    <p:sldId id="336" r:id="rId15"/>
    <p:sldId id="338" r:id="rId16"/>
    <p:sldId id="352" r:id="rId17"/>
    <p:sldId id="341" r:id="rId18"/>
    <p:sldId id="345" r:id="rId19"/>
    <p:sldId id="299" r:id="rId20"/>
    <p:sldId id="347" r:id="rId21"/>
    <p:sldId id="353" r:id="rId22"/>
    <p:sldId id="354" r:id="rId23"/>
    <p:sldId id="355" r:id="rId24"/>
    <p:sldId id="358" r:id="rId25"/>
    <p:sldId id="357" r:id="rId26"/>
    <p:sldId id="356" r:id="rId27"/>
    <p:sldId id="344" r:id="rId28"/>
    <p:sldId id="360" r:id="rId29"/>
    <p:sldId id="361" r:id="rId30"/>
    <p:sldId id="330" r:id="rId31"/>
    <p:sldId id="337" r:id="rId32"/>
    <p:sldId id="349" r:id="rId33"/>
    <p:sldId id="363" r:id="rId34"/>
    <p:sldId id="362" r:id="rId35"/>
    <p:sldId id="364" r:id="rId36"/>
    <p:sldId id="365" r:id="rId37"/>
    <p:sldId id="368" r:id="rId38"/>
    <p:sldId id="367" r:id="rId39"/>
    <p:sldId id="366" r:id="rId40"/>
    <p:sldId id="369" r:id="rId41"/>
    <p:sldId id="370" r:id="rId42"/>
    <p:sldId id="371" r:id="rId43"/>
    <p:sldId id="373" r:id="rId44"/>
    <p:sldId id="350" r:id="rId45"/>
    <p:sldId id="374" r:id="rId46"/>
    <p:sldId id="378" r:id="rId47"/>
    <p:sldId id="380" r:id="rId48"/>
    <p:sldId id="383" r:id="rId49"/>
    <p:sldId id="375" r:id="rId50"/>
    <p:sldId id="382" r:id="rId51"/>
    <p:sldId id="379" r:id="rId52"/>
    <p:sldId id="377" r:id="rId53"/>
    <p:sldId id="388" r:id="rId54"/>
    <p:sldId id="385" r:id="rId55"/>
    <p:sldId id="391" r:id="rId56"/>
    <p:sldId id="392" r:id="rId57"/>
    <p:sldId id="384" r:id="rId58"/>
    <p:sldId id="386" r:id="rId59"/>
    <p:sldId id="389" r:id="rId60"/>
    <p:sldId id="387" r:id="rId61"/>
    <p:sldId id="376" r:id="rId62"/>
    <p:sldId id="264" r:id="rId6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160" userDrawn="1">
          <p15:clr>
            <a:srgbClr val="A4A3A4"/>
          </p15:clr>
        </p15:guide>
        <p15:guide id="3" pos="2865" userDrawn="1">
          <p15:clr>
            <a:srgbClr val="A4A3A4"/>
          </p15:clr>
        </p15:guide>
        <p15:guide id="4" pos="619" userDrawn="1">
          <p15:clr>
            <a:srgbClr val="A4A3A4"/>
          </p15:clr>
        </p15:guide>
        <p15:guide id="5" pos="4838" userDrawn="1">
          <p15:clr>
            <a:srgbClr val="A4A3A4"/>
          </p15:clr>
        </p15:guide>
        <p15:guide id="6" orient="horz" pos="13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680D"/>
    <a:srgbClr val="5C5858"/>
    <a:srgbClr val="FF9900"/>
    <a:srgbClr val="868686"/>
    <a:srgbClr val="FCC4A2"/>
    <a:srgbClr val="FFFFFF"/>
    <a:srgbClr val="4D4949"/>
    <a:srgbClr val="DAE3F3"/>
    <a:srgbClr val="ED7D31"/>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82920" autoAdjust="0"/>
  </p:normalViewPr>
  <p:slideViewPr>
    <p:cSldViewPr snapToGrid="0">
      <p:cViewPr varScale="1">
        <p:scale>
          <a:sx n="72" d="100"/>
          <a:sy n="72" d="100"/>
        </p:scale>
        <p:origin x="666" y="72"/>
      </p:cViewPr>
      <p:guideLst>
        <p:guide orient="horz" pos="754"/>
        <p:guide pos="3160"/>
        <p:guide pos="2865"/>
        <p:guide pos="619"/>
        <p:guide pos="4838"/>
        <p:guide orient="horz" pos="1366"/>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EC77E-5F95-45DB-B245-344889FD4699}" type="datetimeFigureOut">
              <a:rPr lang="fr-FR" smtClean="0"/>
              <a:t>27/01/2021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1B508-60D6-477C-ACAD-25615CC2D5EA}" type="slidenum">
              <a:rPr lang="fr-FR" smtClean="0"/>
              <a:t>‹N°›</a:t>
            </a:fld>
            <a:endParaRPr lang="fr-FR"/>
          </a:p>
        </p:txBody>
      </p:sp>
    </p:spTree>
    <p:extLst>
      <p:ext uri="{BB962C8B-B14F-4D97-AF65-F5344CB8AC3E}">
        <p14:creationId xmlns:p14="http://schemas.microsoft.com/office/powerpoint/2010/main" val="3546249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rédaction web est l'activité professionnelle qui consiste à créer du contenu en vue de son affichage dans une page web. Le contenu ne se limite pas au texte mais inclut tous les autres éléments d'information qui constituent une page tels que les titres, les chapô, les accroches, les liens, les images et vidéos, les appels à l'action (ou CTA pour call to action), etc. </a:t>
            </a:r>
          </a:p>
          <a:p>
            <a:endParaRPr lang="fr-FR" dirty="0"/>
          </a:p>
          <a:p>
            <a:r>
              <a:rPr lang="fr-FR" dirty="0"/>
              <a:t>En d'autres termes, le contenu s'inscrit dans une structure globale formée notamment par une architecture technique et une interface qu'il est essentiel de prendre en compte. </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4</a:t>
            </a:fld>
            <a:endParaRPr lang="fr-FR"/>
          </a:p>
        </p:txBody>
      </p:sp>
    </p:spTree>
    <p:extLst>
      <p:ext uri="{BB962C8B-B14F-4D97-AF65-F5344CB8AC3E}">
        <p14:creationId xmlns:p14="http://schemas.microsoft.com/office/powerpoint/2010/main" val="1844894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14</a:t>
            </a:fld>
            <a:endParaRPr lang="fr-FR"/>
          </a:p>
        </p:txBody>
      </p:sp>
    </p:spTree>
    <p:extLst>
      <p:ext uri="{BB962C8B-B14F-4D97-AF65-F5344CB8AC3E}">
        <p14:creationId xmlns:p14="http://schemas.microsoft.com/office/powerpoint/2010/main" val="4003372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méthode des persona consiste à créer, à partir des données recueillies sur vos visiteurs ou/et votre cible, des personnages types, des sortes d'abstractions de vos visiteurs. </a:t>
            </a:r>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16</a:t>
            </a:fld>
            <a:endParaRPr lang="fr-FR"/>
          </a:p>
        </p:txBody>
      </p:sp>
    </p:spTree>
    <p:extLst>
      <p:ext uri="{BB962C8B-B14F-4D97-AF65-F5344CB8AC3E}">
        <p14:creationId xmlns:p14="http://schemas.microsoft.com/office/powerpoint/2010/main" val="131909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Vous leur donnez une identité complète : visage, âge, vie de famille, fonction, traits de personnalité, goûts, etc. </a:t>
            </a:r>
          </a:p>
          <a:p>
            <a:endParaRPr lang="fr-FR" dirty="0"/>
          </a:p>
          <a:p>
            <a:r>
              <a:rPr lang="fr-FR" dirty="0"/>
              <a:t>Et surtout, vous indique, pour chacun d'eux, des objectifs d'utilisation de votre site/blog/</a:t>
            </a:r>
            <a:r>
              <a:rPr lang="fr-FR" dirty="0" err="1"/>
              <a:t>etc</a:t>
            </a:r>
            <a:r>
              <a:rPr lang="fr-FR" dirty="0"/>
              <a:t> (ex : télécharger le logiciel, s'inscrire à la newsletter, recevoir de l'aide, etc.).</a:t>
            </a:r>
          </a:p>
          <a:p>
            <a:endParaRPr lang="fr-FR" dirty="0"/>
          </a:p>
          <a:p>
            <a:r>
              <a:rPr lang="fr-FR" dirty="0"/>
              <a:t>Cette méthode est très utilisée en marketing et en ergonomie. Elle permet, en humanisant ses cibles, de mieux comprendre leurs besoins, leurs contraintes, les points de friction éventuels quand ils utilisent votre site, etc.  Le tout afin de proposer des contenus et fonctionnalités utiles et utilisables</a:t>
            </a:r>
          </a:p>
          <a:p>
            <a:endParaRPr lang="fr-FR" dirty="0"/>
          </a:p>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UTILISABLE : « degré selon lequel un produit peut être utilisé, par des utilisateurs identifiés, pour atteindre des buts définis avec </a:t>
            </a:r>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efficacité, efficience et satisfaction</a:t>
            </a: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dans un contexte d’utilisation spécifié » (norme ISO 9241)</a:t>
            </a:r>
            <a:endParaRPr lang="fr-FR" dirty="0"/>
          </a:p>
          <a:p>
            <a:endParaRPr lang="fr-FR" dirty="0"/>
          </a:p>
          <a:p>
            <a:r>
              <a:rPr lang="fr-FR" dirty="0"/>
              <a:t>[DONNER EXEMPLE DE DISCORD].</a:t>
            </a:r>
          </a:p>
          <a:p>
            <a:r>
              <a:rPr lang="fr-FR" dirty="0"/>
              <a:t>Utile : le site s'affiche automatiquement dans la langue du navigateur. Le langage est accessible à la cible. Au dessus du pli, de manière directe, nous connaissons l'essentiel sur discord et pouvons télécharger le logiciel ou directement accéder au service dans le navigateur.</a:t>
            </a:r>
          </a:p>
          <a:p>
            <a:endParaRPr lang="fr-FR" dirty="0"/>
          </a:p>
          <a:p>
            <a:r>
              <a:rPr lang="fr-FR" dirty="0"/>
              <a:t>Utilisable : nous voulons en savoir plus sur Discord, ok, nous pouvons le faire rapidement, agréablement en consultant les quelques paragraphes de la page d'accueil =&gt; cela fait le tour des principales fonctionnalités et répond à la question : "discord répond il à mon besoin"</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17</a:t>
            </a:fld>
            <a:endParaRPr lang="fr-FR"/>
          </a:p>
        </p:txBody>
      </p:sp>
    </p:spTree>
    <p:extLst>
      <p:ext uri="{BB962C8B-B14F-4D97-AF65-F5344CB8AC3E}">
        <p14:creationId xmlns:p14="http://schemas.microsoft.com/office/powerpoint/2010/main" val="4000326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quoi ressemble une persona ? A ça, à peu près, c'est une version simplifiée.</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18</a:t>
            </a:fld>
            <a:endParaRPr lang="fr-FR"/>
          </a:p>
        </p:txBody>
      </p:sp>
    </p:spTree>
    <p:extLst>
      <p:ext uri="{BB962C8B-B14F-4D97-AF65-F5344CB8AC3E}">
        <p14:creationId xmlns:p14="http://schemas.microsoft.com/office/powerpoint/2010/main" val="2403916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20</a:t>
            </a:fld>
            <a:endParaRPr lang="fr-FR"/>
          </a:p>
        </p:txBody>
      </p:sp>
    </p:spTree>
    <p:extLst>
      <p:ext uri="{BB962C8B-B14F-4D97-AF65-F5344CB8AC3E}">
        <p14:creationId xmlns:p14="http://schemas.microsoft.com/office/powerpoint/2010/main" val="3322570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Pourquoi est-il nécessaire de comprendre comment lit votre visiteur sur un écran de PC ou de mobile ... Car ça va notamment impacter la manière dont vous allez présenter et structurer votre contenu, tout simplement.</a:t>
            </a:r>
          </a:p>
          <a:p>
            <a:endParaRPr lang="fr-FR" dirty="0"/>
          </a:p>
          <a:p>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Globalement, les visiteurs scannent du regard le contenu d'une page afin de repérer l'information ciblée (qu'ils lisent). Ils vont donc avoir assez rarement une lecture continue mais vont plutôt lire des groupes de mots de manière saccadée, en sautant de groupe en groupe après un court temps de fixation. Le lecteur a également tendance quand il "scanne" à sauter ce qu'on appelle des mots "vides", ceux qui n'apportent rien au sens du texte (comme "le" "la", "un", "du", "ou", etc.)  </a:t>
            </a:r>
          </a:p>
          <a:p>
            <a:endParaRPr lang="fr-FR" sz="12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1200" b="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Cela dit, plusieurs facteurs vont influer sur la stratégie de lecture de votre visiteur comme par exemple :</a:t>
            </a:r>
          </a:p>
          <a:p>
            <a:pPr marL="171450" indent="-171450">
              <a:buFontTx/>
              <a:buChar char="-"/>
            </a:pPr>
            <a:r>
              <a:rPr lang="fr-FR" b="0" dirty="0"/>
              <a:t>son degré de motivation en fonction de l’importance qu’il accorde à l’information présente sur la page, </a:t>
            </a:r>
          </a:p>
          <a:p>
            <a:pPr marL="171450" indent="-171450">
              <a:buFontTx/>
              <a:buChar char="-"/>
            </a:pPr>
            <a:r>
              <a:rPr lang="fr-FR" b="0" dirty="0"/>
              <a:t>la nature de son activité (est-ce qu'il cherche une information précise ou est-ce qu'il navigue sans but précis, etc.),</a:t>
            </a:r>
          </a:p>
          <a:p>
            <a:pPr marL="171450" indent="-171450">
              <a:buFontTx/>
              <a:buChar char="-"/>
            </a:pPr>
            <a:r>
              <a:rPr lang="fr-FR" b="0" dirty="0"/>
              <a:t>son niveau d’attention dans l'activité (ou d'inattention)</a:t>
            </a:r>
          </a:p>
          <a:p>
            <a:pPr marL="171450" indent="-171450">
              <a:buFontTx/>
              <a:buChar char="-"/>
            </a:pPr>
            <a:r>
              <a:rPr lang="fr-FR" b="0" dirty="0"/>
              <a:t>Ses habitudes de lectures (est-ce que, de base, ce visiteur a tendance à scanner rapidement la page ou à la lire plus attentivement)</a:t>
            </a:r>
            <a:endParaRPr lang="fr-FR" b="1" dirty="0"/>
          </a:p>
          <a:p>
            <a:pPr marL="171450" indent="-171450">
              <a:buFontTx/>
              <a:buChar char="-"/>
            </a:pPr>
            <a:endParaRPr lang="fr-FR" dirty="0"/>
          </a:p>
          <a:p>
            <a:r>
              <a:rPr lang="fr-FR" dirty="0"/>
              <a:t>Sur une page classique (avec du contenu à la chaîne)</a:t>
            </a:r>
          </a:p>
          <a:p>
            <a:r>
              <a:rPr lang="fr-FR" dirty="0"/>
              <a:t>81 % des utilisateurs regardent le premier paragraphe,</a:t>
            </a:r>
          </a:p>
          <a:p>
            <a:r>
              <a:rPr lang="fr-FR" dirty="0"/>
              <a:t>71 % le second, </a:t>
            </a:r>
          </a:p>
          <a:p>
            <a:r>
              <a:rPr lang="fr-FR" dirty="0"/>
              <a:t>63 % le troisième </a:t>
            </a:r>
          </a:p>
          <a:p>
            <a:r>
              <a:rPr lang="fr-FR" dirty="0"/>
              <a:t>32 % le quatrième</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21</a:t>
            </a:fld>
            <a:endParaRPr lang="fr-FR"/>
          </a:p>
        </p:txBody>
      </p:sp>
    </p:spTree>
    <p:extLst>
      <p:ext uri="{BB962C8B-B14F-4D97-AF65-F5344CB8AC3E}">
        <p14:creationId xmlns:p14="http://schemas.microsoft.com/office/powerpoint/2010/main" val="240591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[EXPLIQUER CE QU'EST L'OCULOMETRIE]</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22</a:t>
            </a:fld>
            <a:endParaRPr lang="fr-FR"/>
          </a:p>
        </p:txBody>
      </p:sp>
    </p:spTree>
    <p:extLst>
      <p:ext uri="{BB962C8B-B14F-4D97-AF65-F5344CB8AC3E}">
        <p14:creationId xmlns:p14="http://schemas.microsoft.com/office/powerpoint/2010/main" val="2632728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schéma est surtout adopté par les lecteurs quand il y a beaucoup de texte à la chaîne et que le lecteur n'est pas très intéressé par le contenu.</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23</a:t>
            </a:fld>
            <a:endParaRPr lang="fr-FR"/>
          </a:p>
        </p:txBody>
      </p:sp>
    </p:spTree>
    <p:extLst>
      <p:ext uri="{BB962C8B-B14F-4D97-AF65-F5344CB8AC3E}">
        <p14:creationId xmlns:p14="http://schemas.microsoft.com/office/powerpoint/2010/main" val="877980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schéma est surtout adopté par les lecteurs quand il y a beaucoup de texte à la chaîne et que le lecteur n'est pas très intéressé par le contenu.</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24</a:t>
            </a:fld>
            <a:endParaRPr lang="fr-FR"/>
          </a:p>
        </p:txBody>
      </p:sp>
    </p:spTree>
    <p:extLst>
      <p:ext uri="{BB962C8B-B14F-4D97-AF65-F5344CB8AC3E}">
        <p14:creationId xmlns:p14="http://schemas.microsoft.com/office/powerpoint/2010/main" val="1399965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schéma est surtout adopté par les lecteurs quand il y a beaucoup de texte à la chaîne et que le lecteur n'est pas très intéressé par le contenu.</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25</a:t>
            </a:fld>
            <a:endParaRPr lang="fr-FR"/>
          </a:p>
        </p:txBody>
      </p:sp>
    </p:spTree>
    <p:extLst>
      <p:ext uri="{BB962C8B-B14F-4D97-AF65-F5344CB8AC3E}">
        <p14:creationId xmlns:p14="http://schemas.microsoft.com/office/powerpoint/2010/main" val="181607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5</a:t>
            </a:fld>
            <a:endParaRPr lang="fr-FR"/>
          </a:p>
        </p:txBody>
      </p:sp>
    </p:spTree>
    <p:extLst>
      <p:ext uri="{BB962C8B-B14F-4D97-AF65-F5344CB8AC3E}">
        <p14:creationId xmlns:p14="http://schemas.microsoft.com/office/powerpoint/2010/main" val="3685485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28</a:t>
            </a:fld>
            <a:endParaRPr lang="fr-FR"/>
          </a:p>
        </p:txBody>
      </p:sp>
    </p:spTree>
    <p:extLst>
      <p:ext uri="{BB962C8B-B14F-4D97-AF65-F5344CB8AC3E}">
        <p14:creationId xmlns:p14="http://schemas.microsoft.com/office/powerpoint/2010/main" val="849937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29</a:t>
            </a:fld>
            <a:endParaRPr lang="fr-FR"/>
          </a:p>
        </p:txBody>
      </p:sp>
    </p:spTree>
    <p:extLst>
      <p:ext uri="{BB962C8B-B14F-4D97-AF65-F5344CB8AC3E}">
        <p14:creationId xmlns:p14="http://schemas.microsoft.com/office/powerpoint/2010/main" val="2850462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Votre ligne éditoriale va être bâtie sur votre identité et en rapport avec votre cible. </a:t>
            </a:r>
          </a:p>
          <a:p>
            <a:endParaRPr lang="fr-FR" dirty="0"/>
          </a:p>
          <a:p>
            <a:r>
              <a:rPr lang="fr-FR" dirty="0"/>
              <a:t>Elle indique : </a:t>
            </a:r>
          </a:p>
          <a:p>
            <a:pPr marL="171450" indent="-171450">
              <a:buFontTx/>
              <a:buChar char="-"/>
            </a:pPr>
            <a:r>
              <a:rPr lang="fr-FR" dirty="0"/>
              <a:t>Les sujets sur lesquels l'entreprise/la marque va produire du contenu (les fameux territoires d'expression) ou les sujets qu'elle va, au contraire, éviter</a:t>
            </a:r>
          </a:p>
          <a:p>
            <a:pPr marL="171450" indent="-171450">
              <a:buFontTx/>
              <a:buChar char="-"/>
            </a:pPr>
            <a:r>
              <a:rPr lang="fr-FR" dirty="0"/>
              <a:t>La tonalité de marque que vous avez pu découvrir sur le site discord</a:t>
            </a:r>
          </a:p>
          <a:p>
            <a:pPr marL="171450" indent="-171450">
              <a:buFontTx/>
              <a:buChar char="-"/>
            </a:pPr>
            <a:r>
              <a:rPr lang="fr-FR" dirty="0"/>
              <a:t>L'ensemble des règles : grammaticales, orthographiques que les rédacteurs vont devoir respecter (elles vont concerner, notamment :</a:t>
            </a:r>
          </a:p>
          <a:p>
            <a:pPr marL="628650" lvl="1" indent="-171450">
              <a:buFontTx/>
              <a:buChar char="-"/>
            </a:pPr>
            <a:r>
              <a:rPr lang="fr-FR" dirty="0"/>
              <a:t>l'usage de sigles et acronymes,</a:t>
            </a:r>
          </a:p>
          <a:p>
            <a:pPr marL="628650" lvl="1" indent="-171450">
              <a:buFontTx/>
              <a:buChar char="-"/>
            </a:pPr>
            <a:r>
              <a:rPr lang="fr-FR" dirty="0"/>
              <a:t>la manière d'accorder, ou non, certains mots au féminin </a:t>
            </a:r>
          </a:p>
          <a:p>
            <a:pPr marL="628650" lvl="1" indent="-171450">
              <a:buFontTx/>
              <a:buChar char="-"/>
            </a:pPr>
            <a:r>
              <a:rPr lang="fr-FR" dirty="0"/>
              <a:t>l'usage ou non de l'écriture inclusive</a:t>
            </a:r>
          </a:p>
          <a:p>
            <a:pPr marL="628650" lvl="1" indent="-171450">
              <a:buFontTx/>
              <a:buChar char="-"/>
            </a:pPr>
            <a:r>
              <a:rPr lang="fr-FR" dirty="0"/>
              <a:t>Les adjectifs interdits/préconisés pour décrire les personnes </a:t>
            </a:r>
          </a:p>
          <a:p>
            <a:pPr marL="628650" lvl="1" indent="-171450">
              <a:buFontTx/>
              <a:buChar char="-"/>
            </a:pPr>
            <a:r>
              <a:rPr lang="fr-FR" dirty="0"/>
              <a:t>L'interpellation (ou non) du lecteur</a:t>
            </a:r>
          </a:p>
          <a:p>
            <a:pPr marL="628650" lvl="1" indent="-171450">
              <a:buFontTx/>
              <a:buChar char="-"/>
            </a:pPr>
            <a:r>
              <a:rPr lang="fr-FR" dirty="0"/>
              <a:t>Les mots à bannir </a:t>
            </a:r>
          </a:p>
          <a:p>
            <a:pPr marL="628650" lvl="1" indent="-171450">
              <a:buFontTx/>
              <a:buChar char="-"/>
            </a:pPr>
            <a:r>
              <a:rPr lang="fr-FR" dirty="0"/>
              <a:t>Le nombre de mots maximum pour écrire une bio/un titre/etc. </a:t>
            </a:r>
          </a:p>
          <a:p>
            <a:pPr marL="628650" lvl="1" indent="-171450">
              <a:buFontTx/>
              <a:buChar char="-"/>
            </a:pPr>
            <a:r>
              <a:rPr lang="fr-FR" dirty="0"/>
              <a:t>Les règles à respecter pour écrire sur les médias sociaux, par ex.</a:t>
            </a:r>
          </a:p>
          <a:p>
            <a:pPr marL="628650" lvl="1" indent="-171450">
              <a:buFontTx/>
              <a:buChar char="-"/>
            </a:pPr>
            <a:endParaRPr lang="fr-FR" dirty="0"/>
          </a:p>
          <a:p>
            <a:pPr marL="628650" lvl="1" indent="-171450">
              <a:buFontTx/>
              <a:buChar char="-"/>
            </a:pPr>
            <a:endParaRPr lang="fr-FR" dirty="0"/>
          </a:p>
          <a:p>
            <a:pPr marL="457200" lvl="1" indent="0">
              <a:buFontTx/>
              <a:buNone/>
            </a:pPr>
            <a:r>
              <a:rPr lang="fr-FR" dirty="0">
                <a:sym typeface="Wingdings" panose="05000000000000000000" pitchFamily="2" charset="2"/>
              </a:rPr>
              <a:t> EN GROS, VOUS ALLEZ DECRIRE DE LA MANIERE LA PLUS PRECISE POSSIBLE COMMENT VOTRE ENTREPRISE/MARQUE S'EXPRIME SUR LES DIFFERENTS CANAUX,</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30</a:t>
            </a:fld>
            <a:endParaRPr lang="fr-FR"/>
          </a:p>
        </p:txBody>
      </p:sp>
    </p:spTree>
    <p:extLst>
      <p:ext uri="{BB962C8B-B14F-4D97-AF65-F5344CB8AC3E}">
        <p14:creationId xmlns:p14="http://schemas.microsoft.com/office/powerpoint/2010/main" val="234432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31</a:t>
            </a:fld>
            <a:endParaRPr lang="fr-FR"/>
          </a:p>
        </p:txBody>
      </p:sp>
    </p:spTree>
    <p:extLst>
      <p:ext uri="{BB962C8B-B14F-4D97-AF65-F5344CB8AC3E}">
        <p14:creationId xmlns:p14="http://schemas.microsoft.com/office/powerpoint/2010/main" val="2091384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32</a:t>
            </a:fld>
            <a:endParaRPr lang="fr-FR"/>
          </a:p>
        </p:txBody>
      </p:sp>
    </p:spTree>
    <p:extLst>
      <p:ext uri="{BB962C8B-B14F-4D97-AF65-F5344CB8AC3E}">
        <p14:creationId xmlns:p14="http://schemas.microsoft.com/office/powerpoint/2010/main" val="1411249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dernière fois, je vous ai expliqué que la rédaction web est l'activité professionnelle qui consiste à créer du contenu en vue de son affichage dans une page web. </a:t>
            </a:r>
          </a:p>
          <a:p>
            <a:endParaRPr lang="fr-FR" dirty="0"/>
          </a:p>
          <a:p>
            <a:r>
              <a:rPr lang="fr-FR" dirty="0"/>
              <a:t>J'ai dit également que le contenu inclut tous les éléments d'information (texte, image, liens, etc.) et qu'il s'inscrit dans une structure globale formée notamment par une architecture technique et une interface à prendre en compte. </a:t>
            </a:r>
          </a:p>
          <a:p>
            <a:endParaRPr lang="fr-FR" dirty="0"/>
          </a:p>
          <a:p>
            <a:r>
              <a:rPr lang="fr-FR" dirty="0"/>
              <a:t>Le rédacteur web est donc impliqué à plusieurs niveaux du design d'expérience utilisateur. Ces niveaux sont décrits sur l'image que vous voyez affichée. </a:t>
            </a:r>
          </a:p>
          <a:p>
            <a:endParaRPr lang="fr-FR" dirty="0"/>
          </a:p>
          <a:p>
            <a:r>
              <a:rPr lang="fr-FR" dirty="0"/>
              <a:t>[LA DIAPO EST ASSEZ DENSE DONC JE VOUS LAISSE QUELQUES MINUTES POUR VOUS FAMILIARISER AVEC]</a:t>
            </a:r>
          </a:p>
          <a:p>
            <a:endParaRPr lang="fr-FR" dirty="0"/>
          </a:p>
          <a:p>
            <a:r>
              <a:rPr lang="fr-FR" dirty="0"/>
              <a:t>Dans ce cours, nous nous focalisons surtout sur les aspects liés à la production et à la structuration du contenu donc nous allons nous concentrer sur la partie "Architecture de l'information" et rédaction proprement dite.</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33</a:t>
            </a:fld>
            <a:endParaRPr lang="fr-FR"/>
          </a:p>
        </p:txBody>
      </p:sp>
    </p:spTree>
    <p:extLst>
      <p:ext uri="{BB962C8B-B14F-4D97-AF65-F5344CB8AC3E}">
        <p14:creationId xmlns:p14="http://schemas.microsoft.com/office/powerpoint/2010/main" val="1477630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rédacteur web va avoir notamment pour mission d'organiser l'information. A ce titre, il peut être impliqué dans les tâches d'architecture de l'information qui est l'art d'organiser les contenus et éléments d'interface de manière à répondre avec efficience aux besoins/tâches et comportements des visiteurs. L'architecture de l'information va définir les emplacements des contenus, éléments d'interface ainsi que les interactions entre ceux-ci.</a:t>
            </a:r>
          </a:p>
          <a:p>
            <a:endPar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[Petit exemple]Vous est-il arrivé de visiter le site du cinéma le plus proche de chez vous sur web et mobile ?</a:t>
            </a:r>
          </a:p>
          <a:p>
            <a:endPar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Quelle est votre fréquentation des cinémas (hors période </a:t>
            </a:r>
            <a:r>
              <a:rPr lang="fr-FR" sz="12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covid</a:t>
            </a: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j'entends) =&gt; êtes vous plutôt un spectateur occasionnel ou assidu ? Avez-vous une carte de fidélité ? </a:t>
            </a:r>
          </a:p>
          <a:p>
            <a:endPar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Quel était votre objectif sur PC ? Quelles pages avez-vous visitées ? Quelle(s) infos recherchiez-vous ? Quelle action </a:t>
            </a:r>
            <a:r>
              <a:rPr lang="fr-FR" sz="12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cherchiez-vous</a:t>
            </a: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à réaliser ? </a:t>
            </a:r>
          </a:p>
          <a:p>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Et sur mobile ? </a:t>
            </a:r>
          </a:p>
          <a:p>
            <a:endPar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vous voyez que, selon le dispositif utilisé (ordinateur ou mobile) et votre profil utilisateur (dans le cas du cinéma : spectateur occasionnel, fidèle, amateur, etc.) vous aviez différents objectifs, ce qui vous a amenés à visiter différentes pages tout en sachant qu'entre vos réponses, il y a des invariantes (ex : le programme de la semaine)</a:t>
            </a:r>
          </a:p>
          <a:p>
            <a:endPar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L'architecture de votre site pourra donc être différente sur web et sur mobile</a:t>
            </a:r>
          </a:p>
          <a:p>
            <a:endPar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34</a:t>
            </a:fld>
            <a:endParaRPr lang="fr-FR"/>
          </a:p>
        </p:txBody>
      </p:sp>
    </p:spTree>
    <p:extLst>
      <p:ext uri="{BB962C8B-B14F-4D97-AF65-F5344CB8AC3E}">
        <p14:creationId xmlns:p14="http://schemas.microsoft.com/office/powerpoint/2010/main" val="1973592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35</a:t>
            </a:fld>
            <a:endParaRPr lang="fr-FR"/>
          </a:p>
        </p:txBody>
      </p:sp>
    </p:spTree>
    <p:extLst>
      <p:ext uri="{BB962C8B-B14F-4D97-AF65-F5344CB8AC3E}">
        <p14:creationId xmlns:p14="http://schemas.microsoft.com/office/powerpoint/2010/main" val="770685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[FAIRE UNE DEMO DE TRELLO]</a:t>
            </a:r>
          </a:p>
          <a:p>
            <a:endParaRPr lang="fr-FR" dirty="0"/>
          </a:p>
          <a:p>
            <a:r>
              <a:rPr lang="fr-FR" dirty="0"/>
              <a:t>Il est possible de supprimer/d'ajouter les catégories (c'est le but !!)</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38</a:t>
            </a:fld>
            <a:endParaRPr lang="fr-FR"/>
          </a:p>
        </p:txBody>
      </p:sp>
    </p:spTree>
    <p:extLst>
      <p:ext uri="{BB962C8B-B14F-4D97-AF65-F5344CB8AC3E}">
        <p14:creationId xmlns:p14="http://schemas.microsoft.com/office/powerpoint/2010/main" val="24756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Rédiger le contenu, on y arrive enfin, après plus de 3h de cours et quelques exercices préparatoires. </a:t>
            </a:r>
          </a:p>
          <a:p>
            <a:r>
              <a:rPr lang="fr-FR" dirty="0"/>
              <a:t>Mais où en est-on réellement ? Petit récap. Nous avons :</a:t>
            </a:r>
          </a:p>
          <a:p>
            <a:pPr marL="171450" indent="-171450">
              <a:buFontTx/>
              <a:buChar char="-"/>
            </a:pPr>
            <a:r>
              <a:rPr lang="fr-FR" dirty="0"/>
              <a:t>Défini des objectifs pour le site</a:t>
            </a:r>
          </a:p>
          <a:p>
            <a:pPr marL="171450" indent="-171450">
              <a:buFontTx/>
              <a:buChar char="-"/>
            </a:pPr>
            <a:r>
              <a:rPr lang="fr-FR" dirty="0"/>
              <a:t>Déterminé la cible, ses attentes, ses besoins, ses comportements</a:t>
            </a:r>
          </a:p>
          <a:p>
            <a:pPr marL="171450" indent="-171450">
              <a:buFontTx/>
              <a:buChar char="-"/>
            </a:pPr>
            <a:r>
              <a:rPr lang="fr-FR" dirty="0"/>
              <a:t>Adopté une ligne éditoriale qui décrit la manière dont votre site va "s'adresser" à votre cible</a:t>
            </a:r>
          </a:p>
          <a:p>
            <a:pPr marL="171450" indent="-171450">
              <a:buFontTx/>
              <a:buChar char="-"/>
            </a:pPr>
            <a:r>
              <a:rPr lang="fr-FR" dirty="0"/>
              <a:t>Établi une arborescence qui permettra à cette cible d'accéder facilement aux infos voulues...</a:t>
            </a:r>
          </a:p>
          <a:p>
            <a:pPr marL="171450" indent="-171450">
              <a:buFontTx/>
              <a:buChar char="-"/>
            </a:pPr>
            <a:endParaRPr lang="fr-FR" dirty="0"/>
          </a:p>
          <a:p>
            <a:pPr marL="0" indent="0">
              <a:buFontTx/>
              <a:buNone/>
            </a:pPr>
            <a:r>
              <a:rPr lang="fr-FR" dirty="0"/>
              <a:t>Maintenant, nous sommes prêts à la rédaction des contenus qui présenteront ces infos. Comment procéder ? Dans son ouvrage, Isabelle Canivet décrit 4 étapes : </a:t>
            </a:r>
          </a:p>
          <a:p>
            <a:pPr algn="l"/>
            <a:r>
              <a:rPr lang="fr-FR" dirty="0"/>
              <a:t>1, Déterminer l'angle d'attaque c'est-à-dire la manière d'accrocher le lecteur (en fonction du contenu à rédiger, de la cible, des objectifs). </a:t>
            </a:r>
            <a:r>
              <a:rPr lang="fr-FR" sz="1800" b="0" i="0" u="none" strike="noStrike" baseline="0" dirty="0">
                <a:latin typeface="LiberationSerif"/>
              </a:rPr>
              <a:t>Vous pouvez mettre l’accent sur l’angle humain (surpris, triste, joyeux, héroïque, amical, compassionnel, etc.), économique/social (coût, répercussion sur la communauté, etc.), politique (enjeux, conséquences au niveau mondial,...), historique, etc. </a:t>
            </a:r>
            <a:r>
              <a:rPr lang="fr-FR" sz="1800" b="0" i="0" u="none" strike="noStrike" baseline="0" dirty="0">
                <a:latin typeface="LiberationSerif"/>
                <a:sym typeface="Wingdings" panose="05000000000000000000" pitchFamily="2" charset="2"/>
              </a:rPr>
              <a:t> D'après vous, quel est l'angle d'attaque utilisé par le site discord.com ? Et le site de la spa (https://www.la-spa.fr/) ? Et le site de total.fr (https://www.total.fr/) ?</a:t>
            </a:r>
          </a:p>
          <a:p>
            <a:pPr algn="l"/>
            <a:endParaRPr lang="fr-FR" sz="1800" b="0" i="0" u="none" strike="noStrike" baseline="0" dirty="0">
              <a:latin typeface="LiberationSerif"/>
              <a:sym typeface="Wingdings" panose="05000000000000000000" pitchFamily="2" charset="2"/>
            </a:endParaRPr>
          </a:p>
          <a:p>
            <a:pPr algn="l"/>
            <a:r>
              <a:rPr lang="fr-FR" sz="1800" b="0" i="0" u="none" strike="noStrike" baseline="0" dirty="0">
                <a:latin typeface="LiberationSerif"/>
                <a:sym typeface="Wingdings" panose="05000000000000000000" pitchFamily="2" charset="2"/>
              </a:rPr>
              <a:t>2, Rédiger le message essentiel (en quelques phrases). Il s'agit de synthétiser l'information à faire passer. </a:t>
            </a:r>
            <a:r>
              <a:rPr lang="fr-FR" sz="1800" b="0" i="0" u="none" strike="noStrike" baseline="0" dirty="0">
                <a:latin typeface="LiberationSerif"/>
              </a:rPr>
              <a:t>Pour dégager le message essentiel, il suffit de lister toutes les idées qui vous viennent pour votre contenu, sans juger, sans réfléchir. Une fois ce travail réalisé, vous pourrez supprimer les idées non essentielles et hiérarchiser les autres (c'est-à-dire les classer par ordre d'importance). </a:t>
            </a:r>
          </a:p>
          <a:p>
            <a:pPr algn="l"/>
            <a:r>
              <a:rPr lang="fr-FR" sz="1800" b="0" i="0" u="none" strike="noStrike" baseline="0" dirty="0">
                <a:latin typeface="LiberationSerif"/>
              </a:rPr>
              <a:t>D'après vous, quel est le message essentiel de la page d'accueil discord.com ?</a:t>
            </a:r>
          </a:p>
          <a:p>
            <a:pPr algn="l"/>
            <a:r>
              <a:rPr lang="fr-FR" sz="1800" b="0" i="0" u="none" strike="noStrike" baseline="0" dirty="0">
                <a:latin typeface="LiberationSerif"/>
              </a:rPr>
              <a:t>Quel serait celui de votre cinéma de quartier ? </a:t>
            </a:r>
          </a:p>
          <a:p>
            <a:pPr algn="l"/>
            <a:endParaRPr lang="fr-FR" sz="1800" b="0" i="0" u="none" strike="noStrike" baseline="0" dirty="0">
              <a:latin typeface="LiberationSerif"/>
            </a:endParaRPr>
          </a:p>
          <a:p>
            <a:pPr algn="l"/>
            <a:r>
              <a:rPr lang="fr-FR" sz="1800" b="0" i="0" u="none" strike="noStrike" baseline="0" dirty="0">
                <a:latin typeface="LiberationSerif"/>
              </a:rPr>
              <a:t>3. Choisir le genre. Le terme genre va plutôt être à rapprocher du genre journalistique. Il s'agit de déterminer la manière de traiter votre sujet. Allez-vous plutôt utiliser le format reportage, l'interview, l'analyse ? A partir de là, vous déterminez surtout ce qui va nourrir votre contenu : des témoignages, du contenu impartial, des faits et expériences, etc. J'ai marqué cette étape comme facultative car elle ne va pas forcément être adaptée à tout type d'articles/de contenus sur le web comme par exemple le texte d'une page d'accueil.</a:t>
            </a:r>
          </a:p>
          <a:p>
            <a:pPr algn="l"/>
            <a:endParaRPr lang="fr-FR" sz="1800" b="0" i="0" u="none" strike="noStrike" baseline="0" dirty="0">
              <a:latin typeface="LiberationSerif"/>
            </a:endParaRPr>
          </a:p>
          <a:p>
            <a:pPr algn="l"/>
            <a:r>
              <a:rPr lang="fr-FR" sz="1800" b="0" i="0" u="none" strike="noStrike" baseline="0" dirty="0">
                <a:latin typeface="LiberationSerif"/>
              </a:rPr>
              <a:t>4. Définir le plan. Il existe plusieurs types de plans qui vont déterminer l'ordre de traitement des différentes informations à transmettre à votre cible. </a:t>
            </a:r>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40</a:t>
            </a:fld>
            <a:endParaRPr lang="fr-FR"/>
          </a:p>
        </p:txBody>
      </p:sp>
    </p:spTree>
    <p:extLst>
      <p:ext uri="{BB962C8B-B14F-4D97-AF65-F5344CB8AC3E}">
        <p14:creationId xmlns:p14="http://schemas.microsoft.com/office/powerpoint/2010/main" val="294484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Ici, le but du contenu proposé est d'inciter l'internaute à cliquer sur le lien pour visiter votre site.</a:t>
            </a:r>
          </a:p>
          <a:p>
            <a:endParaRPr lang="fr-FR" dirty="0"/>
          </a:p>
          <a:p>
            <a:pPr algn="l"/>
            <a:r>
              <a:rPr lang="fr-FR" sz="1800" b="0" i="0" u="none" strike="noStrike" baseline="0" dirty="0">
                <a:latin typeface="LiberationSans"/>
              </a:rPr>
              <a:t>Les liens affichés sous le lien principal dans la capture d'écran sont appelés des liens </a:t>
            </a:r>
            <a:r>
              <a:rPr lang="fr-FR" sz="1800" b="0" i="0" u="none" strike="noStrike" baseline="0" dirty="0" err="1">
                <a:latin typeface="LiberationSans"/>
              </a:rPr>
              <a:t>sitelinks</a:t>
            </a:r>
            <a:r>
              <a:rPr lang="fr-FR" sz="1800" b="0" i="0" u="none" strike="noStrike" baseline="0" dirty="0">
                <a:latin typeface="LiberationSans"/>
              </a:rPr>
              <a:t>. Ils permettent d'accéder rapidement à des pages couramment visitées. Ici, les 3 liens permettent à l'internaute d'accéder facilement à la page de téléchargement de discord et à des pages d'aide.</a:t>
            </a:r>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6</a:t>
            </a:fld>
            <a:endParaRPr lang="fr-FR"/>
          </a:p>
        </p:txBody>
      </p:sp>
    </p:spTree>
    <p:extLst>
      <p:ext uri="{BB962C8B-B14F-4D97-AF65-F5344CB8AC3E}">
        <p14:creationId xmlns:p14="http://schemas.microsoft.com/office/powerpoint/2010/main" val="1889655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0" i="0" u="none" strike="noStrike" baseline="0" dirty="0">
                <a:latin typeface="LiberationSerif"/>
              </a:rPr>
              <a:t>Il en existe 6 principaux, toujours d'après Isabelle Canivet. </a:t>
            </a:r>
          </a:p>
          <a:p>
            <a:pPr algn="l"/>
            <a:r>
              <a:rPr lang="fr-FR" sz="1800" b="0" i="0" u="none" strike="noStrike" baseline="0" dirty="0">
                <a:latin typeface="LiberationSerif"/>
              </a:rPr>
              <a:t>  1. Le plan chronologique : les événements sont décrits dans l'ordre dans lequel ils se sont produits </a:t>
            </a:r>
          </a:p>
          <a:p>
            <a:pPr algn="l"/>
            <a:r>
              <a:rPr lang="fr-FR" sz="1800" b="0" i="0" u="none" strike="noStrike" baseline="0" dirty="0">
                <a:latin typeface="LiberationSerif"/>
              </a:rPr>
              <a:t>  2. Le plan dialectique ( de type thèse, antithèse, synthèse) =&gt; particulièrement adapté si vous voulez présenter une   	divergence de positions sur le sujet que vous traitez... </a:t>
            </a:r>
          </a:p>
          <a:p>
            <a:pPr algn="l"/>
            <a:r>
              <a:rPr lang="fr-FR" sz="1800" b="0" i="0" u="none" strike="noStrike" baseline="0" dirty="0">
                <a:latin typeface="LiberationSerif"/>
              </a:rPr>
              <a:t>  3, Le plan analytique (de type : faits, causes, conséquences)</a:t>
            </a:r>
          </a:p>
          <a:p>
            <a:pPr algn="l"/>
            <a:r>
              <a:rPr lang="fr-FR" sz="1800" b="0" i="0" u="none" strike="noStrike" baseline="0" dirty="0">
                <a:latin typeface="LiberationSerif"/>
              </a:rPr>
              <a:t>  4. Le plan énumératif : vous présentez les informations de manière structurée les unes à la suite des autres</a:t>
            </a:r>
          </a:p>
          <a:p>
            <a:pPr algn="l"/>
            <a:r>
              <a:rPr lang="fr-FR" sz="1800" b="0" i="0" u="none" strike="noStrike" baseline="0" dirty="0">
                <a:latin typeface="LiberationSerif"/>
              </a:rPr>
              <a:t>  5. Le plan démonstratif : si vous souhaitez argumenter sur une position donnée et invalider les arguments de la 	position adverse</a:t>
            </a:r>
          </a:p>
          <a:p>
            <a:pPr algn="l"/>
            <a:r>
              <a:rPr lang="fr-FR" dirty="0"/>
              <a:t>  6 La pyramide inversée</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41</a:t>
            </a:fld>
            <a:endParaRPr lang="fr-FR"/>
          </a:p>
        </p:txBody>
      </p:sp>
    </p:spTree>
    <p:extLst>
      <p:ext uri="{BB962C8B-B14F-4D97-AF65-F5344CB8AC3E}">
        <p14:creationId xmlns:p14="http://schemas.microsoft.com/office/powerpoint/2010/main" val="927107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42</a:t>
            </a:fld>
            <a:endParaRPr lang="fr-FR"/>
          </a:p>
        </p:txBody>
      </p:sp>
    </p:spTree>
    <p:extLst>
      <p:ext uri="{BB962C8B-B14F-4D97-AF65-F5344CB8AC3E}">
        <p14:creationId xmlns:p14="http://schemas.microsoft.com/office/powerpoint/2010/main" val="13363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43</a:t>
            </a:fld>
            <a:endParaRPr lang="fr-FR"/>
          </a:p>
        </p:txBody>
      </p:sp>
    </p:spTree>
    <p:extLst>
      <p:ext uri="{BB962C8B-B14F-4D97-AF65-F5344CB8AC3E}">
        <p14:creationId xmlns:p14="http://schemas.microsoft.com/office/powerpoint/2010/main" val="938071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production de contenu pour le Web n'est pas une fin en soi. Le contenu est produit pour être trouvé et pour être lu, pour générer des actions de la part des visiteurs. </a:t>
            </a:r>
          </a:p>
          <a:p>
            <a:endParaRPr lang="fr-FR" dirty="0"/>
          </a:p>
          <a:p>
            <a:r>
              <a:rPr lang="fr-FR" dirty="0"/>
              <a:t>Comment un utilisateur trouve-t-il un contenu sur le Web ? Eh bien, il a trois grands types d'outils : l'annuaire, le moteur de recherche et le méta-moteur. </a:t>
            </a:r>
          </a:p>
          <a:p>
            <a:endParaRPr lang="fr-FR" dirty="0"/>
          </a:p>
          <a:p>
            <a:r>
              <a:rPr lang="fr-FR" dirty="0"/>
              <a:t>Vous le verrez plus précisément en cours de référencement mais le fait d'ajouter vos pages dans un annuaire, à condition qu'il soit considéré comme étant de bonne qualité, peut améliorer votre référencement car votre positionnement dans les résultats d'un moteur de recherche dépend notamment du nombre de liens entrants (ou </a:t>
            </a:r>
            <a:r>
              <a:rPr lang="fr-FR" dirty="0" err="1"/>
              <a:t>backlinks</a:t>
            </a:r>
            <a:r>
              <a:rPr lang="fr-FR" dirty="0"/>
              <a:t>) de qualité qui pointent vers vos pages.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45</a:t>
            </a:fld>
            <a:endParaRPr lang="fr-FR"/>
          </a:p>
        </p:txBody>
      </p:sp>
    </p:spTree>
    <p:extLst>
      <p:ext uri="{BB962C8B-B14F-4D97-AF65-F5344CB8AC3E}">
        <p14:creationId xmlns:p14="http://schemas.microsoft.com/office/powerpoint/2010/main" val="4049937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référenceur ou le rédacteur web impliqué dans des tâches liées au référencement va devoir connaître, dans les grandes lignes, le fonctionnement de ces algorithmes : le but du jeu =&gt; se positionner sur des mots-clés précis et améliorer son classement dans les pages de résultats d'une requête portant sur ces mots-clés. </a:t>
            </a:r>
          </a:p>
          <a:p>
            <a:endParaRPr lang="fr-FR" dirty="0"/>
          </a:p>
          <a:p>
            <a:r>
              <a:rPr lang="fr-FR" dirty="0"/>
              <a:t>MOTEUR DE RECHERCHE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Moteur de recherche </a:t>
            </a: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indexe des pages web dans une base de données en extrayant une liste de mots-clés de leur contenu.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L'ajout dans l'index est réalisé par un "robot" (appelé également crawler, spider, agents, etc.). L'indexation peut se faire en "temps réel" (actualités, tweets, etc.). </a:t>
            </a:r>
          </a:p>
          <a:p>
            <a:endParaRPr lang="fr-FR" dirty="0"/>
          </a:p>
          <a:p>
            <a:r>
              <a:rPr lang="fr-FR" dirty="0"/>
              <a:t>[EXPLIQUER FONCTIONNEMENT CRAWLER]</a:t>
            </a:r>
          </a:p>
          <a:p>
            <a:endParaRPr lang="fr-FR" dirty="0"/>
          </a:p>
          <a:p>
            <a:r>
              <a:rPr lang="fr-FR" dirty="0"/>
              <a:t>Méta moteur : outil de recherche qui ne possède pas son propre index, c'est-à-dire sa propre base de données. Pour vous fournir des résultats, le méta-moteur va interroger plusieurs moteurs de recherche. Généralement, ces méta-moteurs vous traquent moins qu'un moteur de recherche classique...</a:t>
            </a:r>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46</a:t>
            </a:fld>
            <a:endParaRPr lang="fr-FR"/>
          </a:p>
        </p:txBody>
      </p:sp>
    </p:spTree>
    <p:extLst>
      <p:ext uri="{BB962C8B-B14F-4D97-AF65-F5344CB8AC3E}">
        <p14:creationId xmlns:p14="http://schemas.microsoft.com/office/powerpoint/2010/main" val="4104326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Vous entendrez aussi parler de SXO (</a:t>
            </a:r>
            <a:r>
              <a:rPr lang="fr-FR" sz="12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Search</a:t>
            </a: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a:t>
            </a:r>
            <a:r>
              <a:rPr lang="fr-FR" sz="12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eXperience</a:t>
            </a: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a:t>
            </a:r>
            <a:r>
              <a:rPr lang="fr-FR" sz="12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Optimization</a:t>
            </a: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qui désigne une manière d'aborder le SEO (référencement naturel) qui ne fait pas l'impasse sur la qualité de l'expérience utilisateur. Ce sigle est généralement considéré comme un "</a:t>
            </a:r>
            <a:r>
              <a:rPr lang="fr-FR" sz="12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buzzword</a:t>
            </a: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c'est-à-dire un mot ou une expression à la mode surtout exploités pour des raisons marketings car, dans le SEO, de base, prend en compte l'expérience de l'utilisateur.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47</a:t>
            </a:fld>
            <a:endParaRPr lang="fr-FR"/>
          </a:p>
        </p:txBody>
      </p:sp>
    </p:spTree>
    <p:extLst>
      <p:ext uri="{BB962C8B-B14F-4D97-AF65-F5344CB8AC3E}">
        <p14:creationId xmlns:p14="http://schemas.microsoft.com/office/powerpoint/2010/main" val="883006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Dans le cadre de ce cours, nous allons nous pencher exclusivement sur les aspects éditoriaux du SEO...</a:t>
            </a:r>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48</a:t>
            </a:fld>
            <a:endParaRPr lang="fr-FR"/>
          </a:p>
        </p:txBody>
      </p:sp>
    </p:spTree>
    <p:extLst>
      <p:ext uri="{BB962C8B-B14F-4D97-AF65-F5344CB8AC3E}">
        <p14:creationId xmlns:p14="http://schemas.microsoft.com/office/powerpoint/2010/main" val="4054606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Ce ne sont pas tous les critères, mais ceux qui sont de la responsabilité du rédacteur web ou du webmaster...</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49</a:t>
            </a:fld>
            <a:endParaRPr lang="fr-FR"/>
          </a:p>
        </p:txBody>
      </p:sp>
    </p:spTree>
    <p:extLst>
      <p:ext uri="{BB962C8B-B14F-4D97-AF65-F5344CB8AC3E}">
        <p14:creationId xmlns:p14="http://schemas.microsoft.com/office/powerpoint/2010/main" val="4051516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Optimisation éditoriale : production/Amélioration des contenus avec, en ligne de mire, l'amélioration du référencement naturel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En d'autres termes, l'optimisation éditoriale intègre un ensemble de techniques qui ont pour but d'améliorer le positionnement dans la SERP. Et là, celui qu'il faut "convaincre" entre guillemets, c'est l'algorithme de </a:t>
            </a:r>
            <a:r>
              <a:rPr lang="fr-FR" sz="12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ranking</a:t>
            </a: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du moteur de recherche car c'est lui qui évalue la pertinence d'une page pour une requête donnée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 titre d'exemple, l'algorithme de classement de Google prend en compte plus de 200 critères pour évaluer la pertinence d'une page, critères parmi lesquelles figurent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nombre et la qualité des liens entrants dont nous avons déjà parlé,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L'actualisation du contenu présent sur les pages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trafic (quels sont les comportements des utilisateurs quand il arrivent sur votre page : est-ce qu'ils restent, repartent immédiatement, etc.)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temps de chargement des pages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La qualité du contenu,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Et bien d'autres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La recette exacte n'est pas connue et elle est en continuelle évolution. Mais, il y a des invariantes concernant le contenu lui-même qu'on va voir aujourd'hui. </a:t>
            </a:r>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51</a:t>
            </a:fld>
            <a:endParaRPr lang="fr-FR"/>
          </a:p>
        </p:txBody>
      </p:sp>
    </p:spTree>
    <p:extLst>
      <p:ext uri="{BB962C8B-B14F-4D97-AF65-F5344CB8AC3E}">
        <p14:creationId xmlns:p14="http://schemas.microsoft.com/office/powerpoint/2010/main" val="19896963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Comme vous le savez, l'utilisateur d'un moteur de recherche va trouver votre page en effectuant une requête au moteur de recherche. C'est-à-dire qu'il va taper des mots-clés dans sa barre de recherche et obtenir des pages de résultats, la fameuse SERP.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dirty="0"/>
              <a:t>Globalement, pour vos pages, il y a deux grandes catégories de mots-clés : </a:t>
            </a:r>
          </a:p>
          <a:p>
            <a:pPr marL="171450" indent="-171450">
              <a:buFontTx/>
              <a:buChar char="-"/>
            </a:pPr>
            <a:r>
              <a:rPr lang="fr-FR" dirty="0"/>
              <a:t>Ceux sur lesquels elles sont positionnées et l'enjeu, dans ce cas là, est surtout d'améliorer ce positionnement</a:t>
            </a:r>
          </a:p>
          <a:p>
            <a:pPr marL="171450" indent="-171450">
              <a:buFontTx/>
              <a:buChar char="-"/>
            </a:pPr>
            <a:r>
              <a:rPr lang="fr-FR" dirty="0"/>
              <a:t>Ceux sur lesquels vos pages ne sont pas positionnées mais qui pourraient attirer du trafic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Une partie importante de l'optimisation éditoriale va alors consister à identifier et placer des mots-clés qui parlent à vos utilisateurs tout en étant pas trop concurrentiels. Il sera, comme vous pouvez vous en douter, plus difficile de se positionner en 1</a:t>
            </a:r>
            <a:r>
              <a:rPr lang="fr-FR" sz="1200" baseline="30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er</a:t>
            </a: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résultat d'une SERP si vous utilisez des mots-clés sur lesquels sont déjà positionnés tous vos concurrents...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Il faut également garder à l'esprit que les algorithmes des moteurs de recherche vont de plus en plus baser leurs résultats en prenant en compte le champ sémantique des mots-clés de la requête. Par champ sémantique, j'entends l'</a:t>
            </a: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ensemble des significations d'un mot dans un contexte donné. </a:t>
            </a:r>
            <a:endPar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52</a:t>
            </a:fld>
            <a:endParaRPr lang="fr-FR"/>
          </a:p>
        </p:txBody>
      </p:sp>
    </p:spTree>
    <p:extLst>
      <p:ext uri="{BB962C8B-B14F-4D97-AF65-F5344CB8AC3E}">
        <p14:creationId xmlns:p14="http://schemas.microsoft.com/office/powerpoint/2010/main" val="3379502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Une fois que l'internaute est arrivé sur votre page d'accueil, le contenu va avoir pour fonction d'amener le visiteur à réaliser l'action que vous attendez de lui et qui est indiquée dans les CTA (call-to-action ou appels à l'action). Cela peut être un achat, une inscription, la lecture d'autres articles, une demande de devis/contact, etc. Ce passage de la simple visite à la réalisation d'actions concrètes est appelée "conversion". </a:t>
            </a:r>
          </a:p>
          <a:p>
            <a:endPar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a:p>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Inversement, quand le visiteur quitte votre page sans avoir accompli d'action ni consulté d'autres pages, on parle de rebond. </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7</a:t>
            </a:fld>
            <a:endParaRPr lang="fr-FR"/>
          </a:p>
        </p:txBody>
      </p:sp>
    </p:spTree>
    <p:extLst>
      <p:ext uri="{BB962C8B-B14F-4D97-AF65-F5344CB8AC3E}">
        <p14:creationId xmlns:p14="http://schemas.microsoft.com/office/powerpoint/2010/main" val="1309723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53</a:t>
            </a:fld>
            <a:endParaRPr lang="fr-FR"/>
          </a:p>
        </p:txBody>
      </p:sp>
    </p:spTree>
    <p:extLst>
      <p:ext uri="{BB962C8B-B14F-4D97-AF65-F5344CB8AC3E}">
        <p14:creationId xmlns:p14="http://schemas.microsoft.com/office/powerpoint/2010/main" val="3410592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54</a:t>
            </a:fld>
            <a:endParaRPr lang="fr-FR"/>
          </a:p>
        </p:txBody>
      </p:sp>
    </p:spTree>
    <p:extLst>
      <p:ext uri="{BB962C8B-B14F-4D97-AF65-F5344CB8AC3E}">
        <p14:creationId xmlns:p14="http://schemas.microsoft.com/office/powerpoint/2010/main" val="36101362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00100" lvl="1" indent="-342900">
              <a:buFont typeface="Wingdings" panose="05000000000000000000" pitchFamily="2" charset="2"/>
              <a:buChar cha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Variantes ou déclinaisons (ex : rédaction, rédacteur, rédactionnel, rédiger, etc.)</a:t>
            </a:r>
          </a:p>
          <a:p>
            <a:pPr marL="800100" lvl="1" indent="-342900">
              <a:buFont typeface="Wingdings" panose="05000000000000000000" pitchFamily="2" charset="2"/>
              <a:buChar cha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Synonymes et expressions similaires (ex : rédaction web, écriture web, etc.)</a:t>
            </a:r>
          </a:p>
          <a:p>
            <a:pPr marL="800100" lvl="1" indent="-342900">
              <a:buFont typeface="Wingdings" panose="05000000000000000000" pitchFamily="2" charset="2"/>
              <a:buChar cha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Expressions alternatives (ex : stratégie éditoriale, stratégie de contenu, content marketing, etc.)</a:t>
            </a:r>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55</a:t>
            </a:fld>
            <a:endParaRPr lang="fr-FR"/>
          </a:p>
        </p:txBody>
      </p:sp>
    </p:spTree>
    <p:extLst>
      <p:ext uri="{BB962C8B-B14F-4D97-AF65-F5344CB8AC3E}">
        <p14:creationId xmlns:p14="http://schemas.microsoft.com/office/powerpoint/2010/main" val="41655207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57</a:t>
            </a:fld>
            <a:endParaRPr lang="fr-FR"/>
          </a:p>
        </p:txBody>
      </p:sp>
    </p:spTree>
    <p:extLst>
      <p:ext uri="{BB962C8B-B14F-4D97-AF65-F5344CB8AC3E}">
        <p14:creationId xmlns:p14="http://schemas.microsoft.com/office/powerpoint/2010/main" val="966234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Un rédacteur web va couramment produire du contenu en gardant en tête le fonctionnement des principaux algorithmes des moteurs de recherche de manière à pouvoir avoir un certain contrôle sur la manière dont est indexé le site. Mais comment optimiser son contenu pour les moteurs de recherche ? Alors, nous le verrons plus en détail dans la suite mais en gros, le rédacteur web va disposer de plusieurs techniques telles que : renseigner les balises méta, jouer sur la mise en forme (gras, italique) du texte, choisir les mots clés les plus pertinents par rapport au contenu et aux objectifs stratégiques du site, renseigner les attributs de certaines balises. </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8</a:t>
            </a:fld>
            <a:endParaRPr lang="fr-FR"/>
          </a:p>
        </p:txBody>
      </p:sp>
    </p:spTree>
    <p:extLst>
      <p:ext uri="{BB962C8B-B14F-4D97-AF65-F5344CB8AC3E}">
        <p14:creationId xmlns:p14="http://schemas.microsoft.com/office/powerpoint/2010/main" val="1161158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 vous le savez, les usages de lecture sur écran et sur papier sont différents. Un des principaux enjeux de la rédaction web va ainsi consister à adapter le contenu aux (entre guillemets) "nouveaux" supports sur lesquels ce contenu sera consulté. Cette adaptation n'est pas uniquement du ressort du webdesign mais fait partie intégrante des responsabilités des rédacteurs web.</a:t>
            </a:r>
          </a:p>
          <a:p>
            <a:endParaRPr lang="fr-FR" dirty="0"/>
          </a:p>
          <a:p>
            <a:r>
              <a:rPr lang="fr-FR" dirty="0"/>
              <a:t>[Premièrement, il faut comprendre que le travail de rédaction web ne se fait pas toujours à partir de rien. Souvent, l'entreprise cliente disposera de pléthore de documents (propositions et brochures commerciales, rapports d'audits, dossiers de présentation, doc technique, etc.) sur lesquels les rédacteurs web pourront se baser]. Ce sont ces documents qu'il faudra adapter. </a:t>
            </a:r>
          </a:p>
          <a:p>
            <a:endParaRPr lang="fr-FR" dirty="0"/>
          </a:p>
          <a:p>
            <a:r>
              <a:rPr lang="fr-FR" dirty="0"/>
              <a:t>Les rédacteurs web seront notamment amenés à sélectionner les textes à faire figurer sur le site, synthétiser et restructurer le propos pour faciliter l'accès aux informations importantes. Il s'agit dans certains cas de rendre le langage plus accessible pour les internautes. </a:t>
            </a:r>
          </a:p>
          <a:p>
            <a:r>
              <a:rPr lang="fr-FR" dirty="0"/>
              <a:t>De même, on fera en sorte de mettre les informations clés au dessus du pli, c'est-à-dire dans la zone de la page qui est visible sans scroll.</a:t>
            </a:r>
          </a:p>
          <a:p>
            <a:endParaRPr lang="fr-FR" dirty="0"/>
          </a:p>
          <a:p>
            <a:r>
              <a:rPr lang="fr-FR" dirty="0"/>
              <a:t>Deuxièmement, l'adaptation consiste également à exploiter les possibilités offertes par le système hypertexte : présence de liens, infobulles, intégration de médias (images, vidéos, sons, etc.) ou fragmentation du contenu sur plusieurs pages successives.  </a:t>
            </a:r>
          </a:p>
          <a:p>
            <a:endParaRPr lang="fr-FR" dirty="0"/>
          </a:p>
          <a:p>
            <a:r>
              <a:rPr lang="fr-FR" dirty="0"/>
              <a:t>Enfin, dans le cas où vous proposez la possibilité de partager votre contenu sur les médias sociaux, les rédacteurs web devront aussi avoir un certain contrôle sur ce qui apparaîtra sur le post de partage (quelle image ? quel titre ? quelle accroche ?).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Comme vous pouvez le voir, le rédacteur web va agir à la fois pour les lecteurs ET pour les moteurs ce qui fait qu'une partie de son travail sera invisible pour l'utilisateur. </a:t>
            </a:r>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9</a:t>
            </a:fld>
            <a:endParaRPr lang="fr-FR"/>
          </a:p>
        </p:txBody>
      </p:sp>
    </p:spTree>
    <p:extLst>
      <p:ext uri="{BB962C8B-B14F-4D97-AF65-F5344CB8AC3E}">
        <p14:creationId xmlns:p14="http://schemas.microsoft.com/office/powerpoint/2010/main" val="593661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Qu'est ce que qu'une stratégie éditoriale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Une stratégie éditoriale</a:t>
            </a: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(également appelée stratégie de contenu) est un cadre directeur à toutes les activités liées à la production et à la publication de contenu. Elle découle elle-même de la stratégie commerciale et de la stratégie de communication de l'entreprise.</a:t>
            </a:r>
          </a:p>
          <a:p>
            <a:endPar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Elle détermine notamment : </a:t>
            </a:r>
          </a:p>
          <a:p>
            <a:pPr marL="171450" indent="-171450">
              <a:buFontTx/>
              <a:buChar cha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les objectifs à atteindre, </a:t>
            </a:r>
          </a:p>
          <a:p>
            <a:pPr marL="171450" indent="-171450">
              <a:buFontTx/>
              <a:buChar cha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les cibles, </a:t>
            </a:r>
          </a:p>
          <a:p>
            <a:pPr marL="171450" indent="-171450">
              <a:buFontTx/>
              <a:buChar cha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Les médias utilisés : texte ? Vidéo ? Image ? Audio ? Etc. </a:t>
            </a:r>
          </a:p>
          <a:p>
            <a:pPr marL="171450" indent="-171450">
              <a:buFontTx/>
              <a:buChar cha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Les canaux et outils de communication (site internet ? Blog ? Newsletter ? Mailing ? Livres blancs et autres ebooks ? Podcasts ? Pages sur les médias sociaux ? Chaîne YouTube ? Etc.)</a:t>
            </a:r>
          </a:p>
          <a:p>
            <a:pPr marL="171450" indent="-171450">
              <a:buFontTx/>
              <a:buChar cha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planning de publication (quels articles sont publiés à quelle date)</a:t>
            </a:r>
          </a:p>
          <a:p>
            <a:pPr marL="171450" indent="-171450">
              <a:buFontTx/>
              <a:buChar cha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processus de travail des rédacteurs web et des autres acteurs investis dans le projet éditorial (la rédaction des contenus est-elle externalisée ? Comment s'articulent les différentes étapes de création d'un contenu, de la création à la diffusion en passant par l'édition et la validation voire, dans certains cas, par la traduction) </a:t>
            </a:r>
          </a:p>
          <a:p>
            <a:pPr marL="171450" indent="-171450">
              <a:buFontTx/>
              <a:buChar cha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La ligne éditoriale qui couvre les sujets qui seront traités et décrit la manière dont ils doivent être traités. </a:t>
            </a:r>
          </a:p>
          <a:p>
            <a:pPr marL="171450" indent="-171450">
              <a:buFontTx/>
              <a:buChar cha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Les directives liées à la promotion des contenus (notamment sur les médias sociaux) </a:t>
            </a:r>
          </a:p>
          <a:p>
            <a:pPr marL="171450" indent="-171450">
              <a:buFontTx/>
              <a:buChar cha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Les aspects liés au référencement : et en particulier, les mots-clés sur lesquels se positionner</a:t>
            </a:r>
          </a:p>
          <a:p>
            <a:pPr marL="171450" indent="-171450">
              <a:buFontTx/>
              <a:buChar char="-"/>
            </a:pP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Les aspects liés à l'évaluation et au suivi : atteignons nous nos objectifs ? Si oui, que pouvons-nous faire de plus ? Si non, que faire pour rectifier le tir</a:t>
            </a:r>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11</a:t>
            </a:fld>
            <a:endParaRPr lang="fr-FR"/>
          </a:p>
        </p:txBody>
      </p:sp>
    </p:spTree>
    <p:extLst>
      <p:ext uri="{BB962C8B-B14F-4D97-AF65-F5344CB8AC3E}">
        <p14:creationId xmlns:p14="http://schemas.microsoft.com/office/powerpoint/2010/main" val="3896035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Mission, vision et valeurs sont les 3 piliers de l'identité d'une entreprise/d'une marque</a:t>
            </a:r>
          </a:p>
          <a:p>
            <a:endParaRPr lang="fr-FR" dirty="0"/>
          </a:p>
          <a:p>
            <a:r>
              <a:rPr lang="fr-FR" dirty="0"/>
              <a:t>La mission définit, de manière claire et précise, la raison d'être de l'entreprise, ce qu'elle fait, le besoin économique auquel elle répond. Elle repose, la plupart du temps sur des verbes d'action.  Un exemple de mission serait, par exemple : « Connecter le monde des professionnels pour les faire devenir plus productifs et efficaces. ». D'après vous, quel est le service porteur de cette mission ? (LinkedIn)</a:t>
            </a:r>
          </a:p>
          <a:p>
            <a:endParaRPr lang="fr-FR" dirty="0"/>
          </a:p>
          <a:p>
            <a:r>
              <a:rPr lang="fr-FR" dirty="0"/>
              <a:t>La vision représente les ambitions d'une entreprise/d'une marque, ce à quoi elle aspire et ce qu'elle cherche à atteindre. En d'autres termes, elle exprime l'avenir idéal de l'entreprise et oriente les décisions stratégiques. Elle prend la forme d'un énoncé court et précis.  Un exemple de vision serait, par exemple : "permettre l'accès aux informations du monde entier en un seul clic". D'après vous, quel est le service porteur de cette vision ? (Google)</a:t>
            </a:r>
          </a:p>
          <a:p>
            <a:endParaRPr lang="fr-FR" dirty="0"/>
          </a:p>
          <a:p>
            <a:r>
              <a:rPr lang="fr-FR" dirty="0"/>
              <a:t>Les valeurs présentent la philosophie de l'entreprise. Elles sont supposées avoir un impact sur la manière de travailler et de communiquer que ce soit en interne comme en externe. Si je cite, par exemple "le respect de l'autre" (avec des majuscules à Respect et à Autre) et "la force de la solidarité"... D'après vous, quelle entreprise revendique ces valeurs ? (Total)</a:t>
            </a:r>
          </a:p>
          <a:p>
            <a:endParaRPr lang="fr-FR" dirty="0"/>
          </a:p>
          <a:p>
            <a:r>
              <a:rPr lang="fr-FR" dirty="0"/>
              <a:t>----------------------------------------------------</a:t>
            </a:r>
          </a:p>
          <a:p>
            <a:r>
              <a:rPr lang="fr-FR" dirty="0"/>
              <a:t>SMART = </a:t>
            </a:r>
          </a:p>
          <a:p>
            <a:r>
              <a:rPr lang="fr-FR" dirty="0"/>
              <a:t>Spécifique = précis, explicite ce qui doit être fait et comment</a:t>
            </a:r>
          </a:p>
          <a:p>
            <a:r>
              <a:rPr lang="fr-FR" dirty="0"/>
              <a:t>Mesurable = doit pouvoir être évalué (et suivi) précisément</a:t>
            </a:r>
          </a:p>
          <a:p>
            <a:r>
              <a:rPr lang="fr-FR" dirty="0"/>
              <a:t>Atteignable = réaliste</a:t>
            </a:r>
          </a:p>
          <a:p>
            <a:r>
              <a:rPr lang="fr-FR" dirty="0"/>
              <a:t>Réalisable = tient compte des contraintes (environnement, ressources, etc.)</a:t>
            </a:r>
          </a:p>
          <a:p>
            <a:r>
              <a:rPr lang="fr-FR" dirty="0"/>
              <a:t>Temporellement défini = préciser un délai</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12</a:t>
            </a:fld>
            <a:endParaRPr lang="fr-FR"/>
          </a:p>
        </p:txBody>
      </p:sp>
    </p:spTree>
    <p:extLst>
      <p:ext uri="{BB962C8B-B14F-4D97-AF65-F5344CB8AC3E}">
        <p14:creationId xmlns:p14="http://schemas.microsoft.com/office/powerpoint/2010/main" val="215133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Avant de rentrer dans le vif du sujet, je vous propose un petit exercice d'analyse de la page d'accueil de discord parce que, dans la suite, je me baserai sur ce cas précis pour illustrer mon propos.</a:t>
            </a:r>
          </a:p>
          <a:p>
            <a:endParaRPr lang="fr-FR" dirty="0"/>
          </a:p>
          <a:p>
            <a:endParaRPr lang="fr-FR" dirty="0"/>
          </a:p>
          <a:p>
            <a:r>
              <a:rPr lang="fr-FR" dirty="0"/>
              <a:t>Ce que vous avez analysé ici, c'est ce qu'on appelle le "</a:t>
            </a:r>
            <a:r>
              <a:rPr lang="fr-FR" dirty="0" err="1"/>
              <a:t>tone</a:t>
            </a:r>
            <a:r>
              <a:rPr lang="fr-FR" dirty="0"/>
              <a:t> of </a:t>
            </a:r>
            <a:r>
              <a:rPr lang="fr-FR" dirty="0" err="1"/>
              <a:t>voice</a:t>
            </a:r>
            <a:r>
              <a:rPr lang="fr-FR" dirty="0"/>
              <a:t>" ou tonalité de marque. C'est la manière dont discord s'adresse à sa cible. </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13</a:t>
            </a:fld>
            <a:endParaRPr lang="fr-FR"/>
          </a:p>
        </p:txBody>
      </p:sp>
    </p:spTree>
    <p:extLst>
      <p:ext uri="{BB962C8B-B14F-4D97-AF65-F5344CB8AC3E}">
        <p14:creationId xmlns:p14="http://schemas.microsoft.com/office/powerpoint/2010/main" val="273311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ECB006-DF34-4BEC-A350-394CEE35EA4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5A11389-B6A5-4A45-9AA2-F049A5777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2743754-9047-4DA8-AEB3-0EE2BBB2E5A7}"/>
              </a:ext>
            </a:extLst>
          </p:cNvPr>
          <p:cNvSpPr>
            <a:spLocks noGrp="1"/>
          </p:cNvSpPr>
          <p:nvPr>
            <p:ph type="dt" sz="half" idx="10"/>
          </p:nvPr>
        </p:nvSpPr>
        <p:spPr/>
        <p:txBody>
          <a:bodyPr/>
          <a:lstStyle/>
          <a:p>
            <a:fld id="{2C85E4AE-E686-4ACB-B386-D8DBB22F55E2}" type="datetime1">
              <a:rPr lang="fr-FR" smtClean="0"/>
              <a:t>27/01/2021</a:t>
            </a:fld>
            <a:endParaRPr lang="fr-FR"/>
          </a:p>
        </p:txBody>
      </p:sp>
      <p:sp>
        <p:nvSpPr>
          <p:cNvPr id="5" name="Espace réservé du pied de page 4">
            <a:extLst>
              <a:ext uri="{FF2B5EF4-FFF2-40B4-BE49-F238E27FC236}">
                <a16:creationId xmlns:a16="http://schemas.microsoft.com/office/drawing/2014/main" id="{7FE10416-301B-4E61-A378-CC7FC58CD04A}"/>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48111401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9142CB-202D-4CD9-8A01-1E04B78F715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6E21340-FE62-4D4D-9CAF-FEBC4F3E406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824C330-6911-4582-9BC8-8ADE656EDB6B}"/>
              </a:ext>
            </a:extLst>
          </p:cNvPr>
          <p:cNvSpPr>
            <a:spLocks noGrp="1"/>
          </p:cNvSpPr>
          <p:nvPr>
            <p:ph type="dt" sz="half" idx="10"/>
          </p:nvPr>
        </p:nvSpPr>
        <p:spPr/>
        <p:txBody>
          <a:bodyPr/>
          <a:lstStyle/>
          <a:p>
            <a:fld id="{C369E355-E568-4E2C-8333-CC95135B8155}" type="datetime1">
              <a:rPr lang="fr-FR" smtClean="0"/>
              <a:t>27/01/2021</a:t>
            </a:fld>
            <a:endParaRPr lang="fr-FR"/>
          </a:p>
        </p:txBody>
      </p:sp>
      <p:sp>
        <p:nvSpPr>
          <p:cNvPr id="5" name="Espace réservé du pied de page 4">
            <a:extLst>
              <a:ext uri="{FF2B5EF4-FFF2-40B4-BE49-F238E27FC236}">
                <a16:creationId xmlns:a16="http://schemas.microsoft.com/office/drawing/2014/main" id="{8BC50F64-9612-41A0-998D-85E2298A9F88}"/>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64483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7744C41-40D8-4D66-9FCF-6B55BFDAECB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599DEEA-814A-4E9E-A1BE-5A067CCE76D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D3766A-4028-4DFF-B52C-F3FAD4B2FE85}"/>
              </a:ext>
            </a:extLst>
          </p:cNvPr>
          <p:cNvSpPr>
            <a:spLocks noGrp="1"/>
          </p:cNvSpPr>
          <p:nvPr>
            <p:ph type="dt" sz="half" idx="10"/>
          </p:nvPr>
        </p:nvSpPr>
        <p:spPr/>
        <p:txBody>
          <a:bodyPr/>
          <a:lstStyle/>
          <a:p>
            <a:fld id="{4BC7FBD7-8160-44E0-A821-BDFD66DCBB6B}" type="datetime1">
              <a:rPr lang="fr-FR" smtClean="0"/>
              <a:t>27/01/2021</a:t>
            </a:fld>
            <a:endParaRPr lang="fr-FR"/>
          </a:p>
        </p:txBody>
      </p:sp>
      <p:sp>
        <p:nvSpPr>
          <p:cNvPr id="5" name="Espace réservé du pied de page 4">
            <a:extLst>
              <a:ext uri="{FF2B5EF4-FFF2-40B4-BE49-F238E27FC236}">
                <a16:creationId xmlns:a16="http://schemas.microsoft.com/office/drawing/2014/main" id="{145FC2F2-3CD0-4EBD-B366-19F899D3509F}"/>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353467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fr-FR" smtClean="0"/>
              <a:pPr algn="r"/>
              <a:t>‹N°›</a:t>
            </a:fld>
            <a:endParaRPr lang="fr-FR"/>
          </a:p>
        </p:txBody>
      </p:sp>
    </p:spTree>
    <p:extLst>
      <p:ext uri="{BB962C8B-B14F-4D97-AF65-F5344CB8AC3E}">
        <p14:creationId xmlns:p14="http://schemas.microsoft.com/office/powerpoint/2010/main" val="3644482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CB3E7219-AF2B-4202-87FF-94D5E1803E81}"/>
              </a:ext>
            </a:extLst>
          </p:cNvPr>
          <p:cNvGrpSpPr/>
          <p:nvPr userDrawn="1"/>
        </p:nvGrpSpPr>
        <p:grpSpPr>
          <a:xfrm>
            <a:off x="814917" y="2692109"/>
            <a:ext cx="3355091" cy="2106520"/>
            <a:chOff x="611188" y="2826347"/>
            <a:chExt cx="2516318" cy="1579890"/>
          </a:xfrm>
        </p:grpSpPr>
        <p:sp>
          <p:nvSpPr>
            <p:cNvPr id="5" name="Rectangle 4">
              <a:extLst>
                <a:ext uri="{FF2B5EF4-FFF2-40B4-BE49-F238E27FC236}">
                  <a16:creationId xmlns:a16="http://schemas.microsoft.com/office/drawing/2014/main" id="{2BBAE8DA-9C54-42E8-B38B-377B960CDA50}"/>
                </a:ext>
              </a:extLst>
            </p:cNvPr>
            <p:cNvSpPr/>
            <p:nvPr/>
          </p:nvSpPr>
          <p:spPr>
            <a:xfrm>
              <a:off x="611188" y="2988703"/>
              <a:ext cx="2516318" cy="1417534"/>
            </a:xfrm>
            <a:prstGeom prst="rect">
              <a:avLst/>
            </a:prstGeom>
            <a:noFill/>
            <a:ln w="3175">
              <a:solidFill>
                <a:srgbClr val="D9E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Google Shape;160;p27" descr="Vrai / faux">
              <a:extLst>
                <a:ext uri="{FF2B5EF4-FFF2-40B4-BE49-F238E27FC236}">
                  <a16:creationId xmlns:a16="http://schemas.microsoft.com/office/drawing/2014/main" id="{927A4D59-3126-4966-B84F-F879E29BDB46}"/>
                </a:ext>
              </a:extLst>
            </p:cNvPr>
            <p:cNvSpPr/>
            <p:nvPr/>
          </p:nvSpPr>
          <p:spPr>
            <a:xfrm>
              <a:off x="702250" y="2826347"/>
              <a:ext cx="1716097" cy="304000"/>
            </a:xfrm>
            <a:prstGeom prst="rect">
              <a:avLst/>
            </a:prstGeom>
            <a:solidFill>
              <a:schemeClr val="bg1"/>
            </a:solidFill>
            <a:ln>
              <a:noFill/>
            </a:ln>
          </p:spPr>
          <p:txBody>
            <a:bodyPr spcFirstLastPara="1" wrap="square" lIns="19050" tIns="19050" rIns="19050" bIns="19050" anchor="ctr" anchorCtr="0">
              <a:noAutofit/>
            </a:bodyPr>
            <a:lstStyle/>
            <a:p>
              <a:pPr marL="0" lvl="0" indent="0" algn="l" rtl="0">
                <a:spcBef>
                  <a:spcPts val="0"/>
                </a:spcBef>
                <a:spcAft>
                  <a:spcPts val="0"/>
                </a:spcAft>
                <a:buClr>
                  <a:schemeClr val="dk1"/>
                </a:buClr>
                <a:buSzPts val="1100"/>
                <a:buFont typeface="Arial"/>
                <a:buNone/>
              </a:pPr>
              <a:r>
                <a:rPr lang="fr-FR" sz="2000" b="1"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sym typeface="Roboto"/>
                </a:rPr>
                <a:t>Personnalité</a:t>
              </a:r>
              <a:endParaRPr sz="2400" b="1"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sym typeface="Roboto"/>
              </a:endParaRPr>
            </a:p>
          </p:txBody>
        </p:sp>
      </p:grpSp>
      <p:sp>
        <p:nvSpPr>
          <p:cNvPr id="8" name="Rectangle 7">
            <a:extLst>
              <a:ext uri="{FF2B5EF4-FFF2-40B4-BE49-F238E27FC236}">
                <a16:creationId xmlns:a16="http://schemas.microsoft.com/office/drawing/2014/main" id="{CE0E69C1-2C61-4E0A-86CF-B0E2170D6B7A}"/>
              </a:ext>
            </a:extLst>
          </p:cNvPr>
          <p:cNvSpPr/>
          <p:nvPr/>
        </p:nvSpPr>
        <p:spPr>
          <a:xfrm>
            <a:off x="6356599" y="1674873"/>
            <a:ext cx="5165288" cy="877521"/>
          </a:xfrm>
          <a:prstGeom prst="rect">
            <a:avLst/>
          </a:prstGeom>
          <a:noFill/>
          <a:ln w="3175">
            <a:solidFill>
              <a:srgbClr val="D9E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0" name="Groupe 9">
            <a:extLst>
              <a:ext uri="{FF2B5EF4-FFF2-40B4-BE49-F238E27FC236}">
                <a16:creationId xmlns:a16="http://schemas.microsoft.com/office/drawing/2014/main" id="{D12FDEF0-5751-4836-BFDA-644D9733B5AD}"/>
              </a:ext>
            </a:extLst>
          </p:cNvPr>
          <p:cNvGrpSpPr/>
          <p:nvPr userDrawn="1"/>
        </p:nvGrpSpPr>
        <p:grpSpPr>
          <a:xfrm>
            <a:off x="8167389" y="2719727"/>
            <a:ext cx="3355091" cy="2078903"/>
            <a:chOff x="6084292" y="2855079"/>
            <a:chExt cx="2516318" cy="1559177"/>
          </a:xfrm>
        </p:grpSpPr>
        <p:sp>
          <p:nvSpPr>
            <p:cNvPr id="11" name="Rectangle 10">
              <a:extLst>
                <a:ext uri="{FF2B5EF4-FFF2-40B4-BE49-F238E27FC236}">
                  <a16:creationId xmlns:a16="http://schemas.microsoft.com/office/drawing/2014/main" id="{B31F690F-18C6-4CB7-B0DB-F47CD65D92DE}"/>
                </a:ext>
              </a:extLst>
            </p:cNvPr>
            <p:cNvSpPr/>
            <p:nvPr/>
          </p:nvSpPr>
          <p:spPr>
            <a:xfrm>
              <a:off x="6084292" y="2996722"/>
              <a:ext cx="2516318" cy="1417534"/>
            </a:xfrm>
            <a:prstGeom prst="rect">
              <a:avLst/>
            </a:prstGeom>
            <a:noFill/>
            <a:ln w="3175">
              <a:solidFill>
                <a:srgbClr val="D9E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Google Shape;160;p27" descr="Vrai / faux">
              <a:extLst>
                <a:ext uri="{FF2B5EF4-FFF2-40B4-BE49-F238E27FC236}">
                  <a16:creationId xmlns:a16="http://schemas.microsoft.com/office/drawing/2014/main" id="{A699BB7E-38AA-499B-876E-A6892F146448}"/>
                </a:ext>
              </a:extLst>
            </p:cNvPr>
            <p:cNvSpPr/>
            <p:nvPr/>
          </p:nvSpPr>
          <p:spPr>
            <a:xfrm>
              <a:off x="6175354" y="2855079"/>
              <a:ext cx="2225146" cy="203317"/>
            </a:xfrm>
            <a:prstGeom prst="rect">
              <a:avLst/>
            </a:prstGeom>
            <a:solidFill>
              <a:schemeClr val="bg1"/>
            </a:solidFill>
            <a:ln>
              <a:noFill/>
            </a:ln>
          </p:spPr>
          <p:txBody>
            <a:bodyPr spcFirstLastPara="1" wrap="square" lIns="19050" tIns="19050" rIns="19050" bIns="19050" anchor="ctr" anchorCtr="0">
              <a:noAutofit/>
            </a:bodyPr>
            <a:lstStyle/>
            <a:p>
              <a:pPr marL="0" lvl="0" indent="0" algn="l" rtl="0">
                <a:spcBef>
                  <a:spcPts val="0"/>
                </a:spcBef>
                <a:spcAft>
                  <a:spcPts val="0"/>
                </a:spcAft>
                <a:buClr>
                  <a:schemeClr val="dk1"/>
                </a:buClr>
                <a:buSzPts val="1100"/>
                <a:buFont typeface="Arial"/>
                <a:buNone/>
              </a:pPr>
              <a:r>
                <a:rPr lang="fr-FR" sz="2000" b="1"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sym typeface="Roboto"/>
                </a:rPr>
                <a:t>Canaux à privilégier</a:t>
              </a:r>
              <a:endParaRPr sz="2000" b="1"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sym typeface="Roboto"/>
              </a:endParaRPr>
            </a:p>
          </p:txBody>
        </p:sp>
      </p:grpSp>
      <p:sp>
        <p:nvSpPr>
          <p:cNvPr id="13" name="Rectangle 12">
            <a:extLst>
              <a:ext uri="{FF2B5EF4-FFF2-40B4-BE49-F238E27FC236}">
                <a16:creationId xmlns:a16="http://schemas.microsoft.com/office/drawing/2014/main" id="{013A829E-465C-4CBB-93B6-BF6E7A52A7DA}"/>
              </a:ext>
            </a:extLst>
          </p:cNvPr>
          <p:cNvSpPr/>
          <p:nvPr userDrawn="1"/>
        </p:nvSpPr>
        <p:spPr>
          <a:xfrm>
            <a:off x="814916" y="1674873"/>
            <a:ext cx="5006077" cy="877521"/>
          </a:xfrm>
          <a:prstGeom prst="rect">
            <a:avLst/>
          </a:prstGeom>
          <a:noFill/>
          <a:ln w="3175">
            <a:solidFill>
              <a:srgbClr val="D9E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Google Shape;160;p27" descr="Vrai / faux">
            <a:extLst>
              <a:ext uri="{FF2B5EF4-FFF2-40B4-BE49-F238E27FC236}">
                <a16:creationId xmlns:a16="http://schemas.microsoft.com/office/drawing/2014/main" id="{566F1F4F-9173-4CC2-BDD5-30DCD12CB878}"/>
              </a:ext>
            </a:extLst>
          </p:cNvPr>
          <p:cNvSpPr/>
          <p:nvPr userDrawn="1"/>
        </p:nvSpPr>
        <p:spPr>
          <a:xfrm>
            <a:off x="952375" y="1460076"/>
            <a:ext cx="3459203" cy="403655"/>
          </a:xfrm>
          <a:prstGeom prst="rect">
            <a:avLst/>
          </a:prstGeom>
          <a:solidFill>
            <a:schemeClr val="bg1"/>
          </a:solidFill>
          <a:ln>
            <a:noFill/>
          </a:ln>
        </p:spPr>
        <p:txBody>
          <a:bodyPr spcFirstLastPara="1" wrap="square" lIns="25400" tIns="25400" rIns="25400" bIns="25400" anchor="ctr" anchorCtr="0">
            <a:noAutofit/>
          </a:bodyPr>
          <a:lstStyle/>
          <a:p>
            <a:pPr marL="0" lvl="0" indent="0" algn="l" rtl="0">
              <a:spcBef>
                <a:spcPts val="0"/>
              </a:spcBef>
              <a:spcAft>
                <a:spcPts val="0"/>
              </a:spcAft>
              <a:buClr>
                <a:schemeClr val="dk1"/>
              </a:buClr>
              <a:buSzPts val="1100"/>
              <a:buFont typeface="Arial"/>
              <a:buNone/>
            </a:pPr>
            <a:r>
              <a:rPr lang="fr-FR" sz="2000" b="1"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sym typeface="Roboto"/>
              </a:rPr>
              <a:t>Objectif vis-à-vis de Discord</a:t>
            </a:r>
            <a:endParaRPr sz="2000" b="1"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sym typeface="Roboto"/>
            </a:endParaRPr>
          </a:p>
        </p:txBody>
      </p:sp>
      <p:grpSp>
        <p:nvGrpSpPr>
          <p:cNvPr id="15" name="Groupe 14">
            <a:extLst>
              <a:ext uri="{FF2B5EF4-FFF2-40B4-BE49-F238E27FC236}">
                <a16:creationId xmlns:a16="http://schemas.microsoft.com/office/drawing/2014/main" id="{05527F81-73B4-453E-927E-F666B20AD9E8}"/>
              </a:ext>
            </a:extLst>
          </p:cNvPr>
          <p:cNvGrpSpPr/>
          <p:nvPr userDrawn="1"/>
        </p:nvGrpSpPr>
        <p:grpSpPr>
          <a:xfrm>
            <a:off x="793208" y="5032971"/>
            <a:ext cx="5165289" cy="1347204"/>
            <a:chOff x="594905" y="3774728"/>
            <a:chExt cx="3873967" cy="1010403"/>
          </a:xfrm>
        </p:grpSpPr>
        <p:sp>
          <p:nvSpPr>
            <p:cNvPr id="16" name="Rectangle 15">
              <a:extLst>
                <a:ext uri="{FF2B5EF4-FFF2-40B4-BE49-F238E27FC236}">
                  <a16:creationId xmlns:a16="http://schemas.microsoft.com/office/drawing/2014/main" id="{FE63397E-2E0C-41FA-AFB1-EC6A498A6753}"/>
                </a:ext>
              </a:extLst>
            </p:cNvPr>
            <p:cNvSpPr/>
            <p:nvPr/>
          </p:nvSpPr>
          <p:spPr>
            <a:xfrm>
              <a:off x="594905" y="3874200"/>
              <a:ext cx="3873967" cy="910931"/>
            </a:xfrm>
            <a:prstGeom prst="rect">
              <a:avLst/>
            </a:prstGeom>
            <a:noFill/>
            <a:ln w="3175">
              <a:solidFill>
                <a:srgbClr val="D9E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Google Shape;160;p27" descr="Vrai / faux">
              <a:extLst>
                <a:ext uri="{FF2B5EF4-FFF2-40B4-BE49-F238E27FC236}">
                  <a16:creationId xmlns:a16="http://schemas.microsoft.com/office/drawing/2014/main" id="{DD431EC3-9C2D-4A4B-AE2F-EA127ECFA867}"/>
                </a:ext>
              </a:extLst>
            </p:cNvPr>
            <p:cNvSpPr/>
            <p:nvPr/>
          </p:nvSpPr>
          <p:spPr>
            <a:xfrm>
              <a:off x="685968" y="3774728"/>
              <a:ext cx="1534682" cy="241115"/>
            </a:xfrm>
            <a:prstGeom prst="rect">
              <a:avLst/>
            </a:prstGeom>
            <a:solidFill>
              <a:schemeClr val="bg1"/>
            </a:solidFill>
            <a:ln>
              <a:noFill/>
            </a:ln>
          </p:spPr>
          <p:txBody>
            <a:bodyPr spcFirstLastPara="1" wrap="square" lIns="19050" tIns="19050" rIns="19050" bIns="19050" anchor="ctr" anchorCtr="0">
              <a:noAutofit/>
            </a:bodyPr>
            <a:lstStyle/>
            <a:p>
              <a:pPr marL="0" lvl="0" indent="0" algn="l" rtl="0">
                <a:spcBef>
                  <a:spcPts val="0"/>
                </a:spcBef>
                <a:spcAft>
                  <a:spcPts val="0"/>
                </a:spcAft>
                <a:buClr>
                  <a:schemeClr val="dk1"/>
                </a:buClr>
                <a:buSzPts val="1100"/>
                <a:buFont typeface="Arial"/>
                <a:buNone/>
              </a:pPr>
              <a:r>
                <a:rPr lang="fr-FR" sz="2000" b="1"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sym typeface="Roboto"/>
                </a:rPr>
                <a:t>Frustrations</a:t>
              </a:r>
              <a:endParaRPr sz="2400" b="1"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sym typeface="Roboto"/>
              </a:endParaRPr>
            </a:p>
          </p:txBody>
        </p:sp>
      </p:grpSp>
      <p:grpSp>
        <p:nvGrpSpPr>
          <p:cNvPr id="18" name="Groupe 17">
            <a:extLst>
              <a:ext uri="{FF2B5EF4-FFF2-40B4-BE49-F238E27FC236}">
                <a16:creationId xmlns:a16="http://schemas.microsoft.com/office/drawing/2014/main" id="{BE56FDDB-DC71-4E2E-9C14-4F2F25920AC3}"/>
              </a:ext>
            </a:extLst>
          </p:cNvPr>
          <p:cNvGrpSpPr/>
          <p:nvPr userDrawn="1"/>
        </p:nvGrpSpPr>
        <p:grpSpPr>
          <a:xfrm>
            <a:off x="6361837" y="5089400"/>
            <a:ext cx="5165289" cy="1290773"/>
            <a:chOff x="594905" y="3817051"/>
            <a:chExt cx="3873967" cy="968080"/>
          </a:xfrm>
        </p:grpSpPr>
        <p:sp>
          <p:nvSpPr>
            <p:cNvPr id="19" name="Rectangle 18">
              <a:extLst>
                <a:ext uri="{FF2B5EF4-FFF2-40B4-BE49-F238E27FC236}">
                  <a16:creationId xmlns:a16="http://schemas.microsoft.com/office/drawing/2014/main" id="{195CEBD5-25ED-4DF9-AA9D-FC4FAE0A7C94}"/>
                </a:ext>
              </a:extLst>
            </p:cNvPr>
            <p:cNvSpPr/>
            <p:nvPr/>
          </p:nvSpPr>
          <p:spPr>
            <a:xfrm>
              <a:off x="594905" y="3874200"/>
              <a:ext cx="3873967" cy="910931"/>
            </a:xfrm>
            <a:prstGeom prst="rect">
              <a:avLst/>
            </a:prstGeom>
            <a:noFill/>
            <a:ln w="3175">
              <a:solidFill>
                <a:srgbClr val="D9E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Google Shape;160;p27" descr="Vrai / faux">
              <a:extLst>
                <a:ext uri="{FF2B5EF4-FFF2-40B4-BE49-F238E27FC236}">
                  <a16:creationId xmlns:a16="http://schemas.microsoft.com/office/drawing/2014/main" id="{D357ECB4-38C9-483D-AA4E-A9D5C2DE0597}"/>
                </a:ext>
              </a:extLst>
            </p:cNvPr>
            <p:cNvSpPr/>
            <p:nvPr/>
          </p:nvSpPr>
          <p:spPr>
            <a:xfrm>
              <a:off x="685967" y="3817051"/>
              <a:ext cx="1366285" cy="198793"/>
            </a:xfrm>
            <a:prstGeom prst="rect">
              <a:avLst/>
            </a:prstGeom>
            <a:solidFill>
              <a:schemeClr val="bg1"/>
            </a:solidFill>
            <a:ln>
              <a:noFill/>
            </a:ln>
          </p:spPr>
          <p:txBody>
            <a:bodyPr spcFirstLastPara="1" wrap="square" lIns="19050" tIns="19050" rIns="19050" bIns="19050" anchor="ctr" anchorCtr="0">
              <a:noAutofit/>
            </a:bodyPr>
            <a:lstStyle/>
            <a:p>
              <a:pPr marL="0" lvl="0" indent="0" algn="l" rtl="0">
                <a:spcBef>
                  <a:spcPts val="0"/>
                </a:spcBef>
                <a:spcAft>
                  <a:spcPts val="0"/>
                </a:spcAft>
                <a:buClr>
                  <a:schemeClr val="dk1"/>
                </a:buClr>
                <a:buSzPts val="1100"/>
                <a:buFont typeface="Arial"/>
                <a:buNone/>
              </a:pPr>
              <a:r>
                <a:rPr lang="fr-FR" sz="2000" b="1"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sym typeface="Roboto"/>
                </a:rPr>
                <a:t>Motivations</a:t>
              </a:r>
              <a:endParaRPr sz="2400" b="1"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sym typeface="Roboto"/>
              </a:endParaRPr>
            </a:p>
          </p:txBody>
        </p:sp>
      </p:grpSp>
      <p:grpSp>
        <p:nvGrpSpPr>
          <p:cNvPr id="21" name="Groupe 20">
            <a:extLst>
              <a:ext uri="{FF2B5EF4-FFF2-40B4-BE49-F238E27FC236}">
                <a16:creationId xmlns:a16="http://schemas.microsoft.com/office/drawing/2014/main" id="{436E8FC9-FC1F-4520-816C-8D592ABB449B}"/>
              </a:ext>
            </a:extLst>
          </p:cNvPr>
          <p:cNvGrpSpPr/>
          <p:nvPr userDrawn="1"/>
        </p:nvGrpSpPr>
        <p:grpSpPr>
          <a:xfrm>
            <a:off x="840591" y="3048300"/>
            <a:ext cx="3342285" cy="361999"/>
            <a:chOff x="620895" y="2299311"/>
            <a:chExt cx="2506714" cy="271499"/>
          </a:xfrm>
        </p:grpSpPr>
        <p:sp>
          <p:nvSpPr>
            <p:cNvPr id="22" name="Rectangle 21">
              <a:extLst>
                <a:ext uri="{FF2B5EF4-FFF2-40B4-BE49-F238E27FC236}">
                  <a16:creationId xmlns:a16="http://schemas.microsoft.com/office/drawing/2014/main" id="{0309BDC1-75FF-4C7F-A0F3-BC972AEA08FA}"/>
                </a:ext>
              </a:extLst>
            </p:cNvPr>
            <p:cNvSpPr/>
            <p:nvPr/>
          </p:nvSpPr>
          <p:spPr>
            <a:xfrm>
              <a:off x="702250" y="2475068"/>
              <a:ext cx="2336583" cy="95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ZoneTexte 22">
              <a:extLst>
                <a:ext uri="{FF2B5EF4-FFF2-40B4-BE49-F238E27FC236}">
                  <a16:creationId xmlns:a16="http://schemas.microsoft.com/office/drawing/2014/main" id="{512DC32D-2880-4507-BABA-4F4AA7C3C340}"/>
                </a:ext>
              </a:extLst>
            </p:cNvPr>
            <p:cNvSpPr txBox="1"/>
            <p:nvPr/>
          </p:nvSpPr>
          <p:spPr>
            <a:xfrm>
              <a:off x="620895" y="2299311"/>
              <a:ext cx="916507" cy="207749"/>
            </a:xfrm>
            <a:prstGeom prst="rect">
              <a:avLst/>
            </a:prstGeom>
            <a:noFill/>
          </p:spPr>
          <p:txBody>
            <a:bodyPr wrap="square" rtlCol="0">
              <a:spAutoFit/>
            </a:bodyPr>
            <a:lstStyle/>
            <a:p>
              <a:r>
                <a:rPr lang="fr-FR" sz="1200" dirty="0">
                  <a:latin typeface="Open Sans Light" panose="020B0306030504020204" pitchFamily="34" charset="0"/>
                  <a:ea typeface="Open Sans Light" panose="020B0306030504020204" pitchFamily="34" charset="0"/>
                  <a:cs typeface="Open Sans Light" panose="020B0306030504020204" pitchFamily="34" charset="0"/>
                </a:rPr>
                <a:t>Analytique</a:t>
              </a:r>
            </a:p>
          </p:txBody>
        </p:sp>
        <p:sp>
          <p:nvSpPr>
            <p:cNvPr id="24" name="ZoneTexte 23">
              <a:extLst>
                <a:ext uri="{FF2B5EF4-FFF2-40B4-BE49-F238E27FC236}">
                  <a16:creationId xmlns:a16="http://schemas.microsoft.com/office/drawing/2014/main" id="{10B2387D-DDEF-4B22-A889-5DDE313830B2}"/>
                </a:ext>
              </a:extLst>
            </p:cNvPr>
            <p:cNvSpPr txBox="1"/>
            <p:nvPr/>
          </p:nvSpPr>
          <p:spPr>
            <a:xfrm>
              <a:off x="2211102" y="2299311"/>
              <a:ext cx="916507" cy="207749"/>
            </a:xfrm>
            <a:prstGeom prst="rect">
              <a:avLst/>
            </a:prstGeom>
            <a:noFill/>
          </p:spPr>
          <p:txBody>
            <a:bodyPr wrap="square" rtlCol="0">
              <a:spAutoFit/>
            </a:bodyPr>
            <a:lstStyle/>
            <a:p>
              <a:pPr algn="r"/>
              <a:r>
                <a:rPr lang="fr-FR" sz="1200" dirty="0">
                  <a:latin typeface="Open Sans Light" panose="020B0306030504020204" pitchFamily="34" charset="0"/>
                  <a:ea typeface="Open Sans Light" panose="020B0306030504020204" pitchFamily="34" charset="0"/>
                  <a:cs typeface="Open Sans Light" panose="020B0306030504020204" pitchFamily="34" charset="0"/>
                </a:rPr>
                <a:t>Créative</a:t>
              </a:r>
            </a:p>
          </p:txBody>
        </p:sp>
      </p:grpSp>
      <p:grpSp>
        <p:nvGrpSpPr>
          <p:cNvPr id="25" name="Groupe 24">
            <a:extLst>
              <a:ext uri="{FF2B5EF4-FFF2-40B4-BE49-F238E27FC236}">
                <a16:creationId xmlns:a16="http://schemas.microsoft.com/office/drawing/2014/main" id="{E86138D8-C2F1-4FA1-9D97-3C4CC9E048A8}"/>
              </a:ext>
            </a:extLst>
          </p:cNvPr>
          <p:cNvGrpSpPr/>
          <p:nvPr userDrawn="1"/>
        </p:nvGrpSpPr>
        <p:grpSpPr>
          <a:xfrm>
            <a:off x="840591" y="3447709"/>
            <a:ext cx="3342285" cy="361999"/>
            <a:chOff x="615166" y="2582344"/>
            <a:chExt cx="2506714" cy="271499"/>
          </a:xfrm>
        </p:grpSpPr>
        <p:sp>
          <p:nvSpPr>
            <p:cNvPr id="26" name="Rectangle 25">
              <a:extLst>
                <a:ext uri="{FF2B5EF4-FFF2-40B4-BE49-F238E27FC236}">
                  <a16:creationId xmlns:a16="http://schemas.microsoft.com/office/drawing/2014/main" id="{65A88DCD-0C02-4766-A158-0C579ABE1C9C}"/>
                </a:ext>
              </a:extLst>
            </p:cNvPr>
            <p:cNvSpPr/>
            <p:nvPr/>
          </p:nvSpPr>
          <p:spPr>
            <a:xfrm>
              <a:off x="696521" y="2758101"/>
              <a:ext cx="2336583" cy="95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ZoneTexte 26">
              <a:extLst>
                <a:ext uri="{FF2B5EF4-FFF2-40B4-BE49-F238E27FC236}">
                  <a16:creationId xmlns:a16="http://schemas.microsoft.com/office/drawing/2014/main" id="{69002A30-CD83-418A-8445-7AB4C0E66C63}"/>
                </a:ext>
              </a:extLst>
            </p:cNvPr>
            <p:cNvSpPr txBox="1"/>
            <p:nvPr/>
          </p:nvSpPr>
          <p:spPr>
            <a:xfrm>
              <a:off x="615166" y="2582344"/>
              <a:ext cx="916507" cy="207749"/>
            </a:xfrm>
            <a:prstGeom prst="rect">
              <a:avLst/>
            </a:prstGeom>
            <a:noFill/>
          </p:spPr>
          <p:txBody>
            <a:bodyPr wrap="square" rtlCol="0">
              <a:spAutoFit/>
            </a:bodyPr>
            <a:lstStyle/>
            <a:p>
              <a:r>
                <a:rPr lang="fr-FR" sz="1200" dirty="0">
                  <a:latin typeface="Open Sans Light" panose="020B0306030504020204" pitchFamily="34" charset="0"/>
                  <a:ea typeface="Open Sans Light" panose="020B0306030504020204" pitchFamily="34" charset="0"/>
                  <a:cs typeface="Open Sans Light" panose="020B0306030504020204" pitchFamily="34" charset="0"/>
                </a:rPr>
                <a:t>Passive</a:t>
              </a:r>
            </a:p>
          </p:txBody>
        </p:sp>
        <p:sp>
          <p:nvSpPr>
            <p:cNvPr id="28" name="ZoneTexte 27">
              <a:extLst>
                <a:ext uri="{FF2B5EF4-FFF2-40B4-BE49-F238E27FC236}">
                  <a16:creationId xmlns:a16="http://schemas.microsoft.com/office/drawing/2014/main" id="{14BF5547-E328-4150-9F90-99238E21FC5B}"/>
                </a:ext>
              </a:extLst>
            </p:cNvPr>
            <p:cNvSpPr txBox="1"/>
            <p:nvPr/>
          </p:nvSpPr>
          <p:spPr>
            <a:xfrm>
              <a:off x="2205373" y="2582344"/>
              <a:ext cx="916507" cy="207749"/>
            </a:xfrm>
            <a:prstGeom prst="rect">
              <a:avLst/>
            </a:prstGeom>
            <a:noFill/>
          </p:spPr>
          <p:txBody>
            <a:bodyPr wrap="square" rtlCol="0">
              <a:spAutoFit/>
            </a:bodyPr>
            <a:lstStyle/>
            <a:p>
              <a:pPr algn="r"/>
              <a:r>
                <a:rPr lang="fr-FR" sz="1200" dirty="0">
                  <a:latin typeface="Open Sans Light" panose="020B0306030504020204" pitchFamily="34" charset="0"/>
                  <a:ea typeface="Open Sans Light" panose="020B0306030504020204" pitchFamily="34" charset="0"/>
                  <a:cs typeface="Open Sans Light" panose="020B0306030504020204" pitchFamily="34" charset="0"/>
                </a:rPr>
                <a:t>Active</a:t>
              </a:r>
            </a:p>
          </p:txBody>
        </p:sp>
      </p:grpSp>
      <p:grpSp>
        <p:nvGrpSpPr>
          <p:cNvPr id="29" name="Groupe 28">
            <a:extLst>
              <a:ext uri="{FF2B5EF4-FFF2-40B4-BE49-F238E27FC236}">
                <a16:creationId xmlns:a16="http://schemas.microsoft.com/office/drawing/2014/main" id="{226C58C3-E835-45DE-A30F-7FC899702C4B}"/>
              </a:ext>
            </a:extLst>
          </p:cNvPr>
          <p:cNvGrpSpPr/>
          <p:nvPr userDrawn="1"/>
        </p:nvGrpSpPr>
        <p:grpSpPr>
          <a:xfrm>
            <a:off x="840591" y="3829670"/>
            <a:ext cx="3342285" cy="361999"/>
            <a:chOff x="616313" y="2872247"/>
            <a:chExt cx="2506714" cy="271499"/>
          </a:xfrm>
        </p:grpSpPr>
        <p:sp>
          <p:nvSpPr>
            <p:cNvPr id="30" name="Rectangle 29">
              <a:extLst>
                <a:ext uri="{FF2B5EF4-FFF2-40B4-BE49-F238E27FC236}">
                  <a16:creationId xmlns:a16="http://schemas.microsoft.com/office/drawing/2014/main" id="{E7E0475C-CDCA-4100-BC2D-CC2181D965C3}"/>
                </a:ext>
              </a:extLst>
            </p:cNvPr>
            <p:cNvSpPr/>
            <p:nvPr/>
          </p:nvSpPr>
          <p:spPr>
            <a:xfrm>
              <a:off x="697668" y="3048004"/>
              <a:ext cx="2336583" cy="95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ZoneTexte 30">
              <a:extLst>
                <a:ext uri="{FF2B5EF4-FFF2-40B4-BE49-F238E27FC236}">
                  <a16:creationId xmlns:a16="http://schemas.microsoft.com/office/drawing/2014/main" id="{5D6B56F6-9973-44D2-AAE3-68B49595472B}"/>
                </a:ext>
              </a:extLst>
            </p:cNvPr>
            <p:cNvSpPr txBox="1"/>
            <p:nvPr/>
          </p:nvSpPr>
          <p:spPr>
            <a:xfrm>
              <a:off x="616313" y="2872247"/>
              <a:ext cx="916507" cy="207749"/>
            </a:xfrm>
            <a:prstGeom prst="rect">
              <a:avLst/>
            </a:prstGeom>
            <a:noFill/>
          </p:spPr>
          <p:txBody>
            <a:bodyPr wrap="square" rtlCol="0">
              <a:spAutoFit/>
            </a:bodyPr>
            <a:lstStyle/>
            <a:p>
              <a:r>
                <a:rPr lang="fr-FR" sz="1200" dirty="0">
                  <a:latin typeface="Open Sans Light" panose="020B0306030504020204" pitchFamily="34" charset="0"/>
                  <a:ea typeface="Open Sans Light" panose="020B0306030504020204" pitchFamily="34" charset="0"/>
                  <a:cs typeface="Open Sans Light" panose="020B0306030504020204" pitchFamily="34" charset="0"/>
                </a:rPr>
                <a:t>Traditionnelle</a:t>
              </a:r>
            </a:p>
          </p:txBody>
        </p:sp>
        <p:sp>
          <p:nvSpPr>
            <p:cNvPr id="32" name="ZoneTexte 31">
              <a:extLst>
                <a:ext uri="{FF2B5EF4-FFF2-40B4-BE49-F238E27FC236}">
                  <a16:creationId xmlns:a16="http://schemas.microsoft.com/office/drawing/2014/main" id="{F36A1A5A-1124-4AB2-B763-A1FFBEF2F5FD}"/>
                </a:ext>
              </a:extLst>
            </p:cNvPr>
            <p:cNvSpPr txBox="1"/>
            <p:nvPr/>
          </p:nvSpPr>
          <p:spPr>
            <a:xfrm>
              <a:off x="2206520" y="2872247"/>
              <a:ext cx="916507" cy="207749"/>
            </a:xfrm>
            <a:prstGeom prst="rect">
              <a:avLst/>
            </a:prstGeom>
            <a:noFill/>
          </p:spPr>
          <p:txBody>
            <a:bodyPr wrap="square" rtlCol="0">
              <a:spAutoFit/>
            </a:bodyPr>
            <a:lstStyle/>
            <a:p>
              <a:pPr algn="r"/>
              <a:r>
                <a:rPr lang="fr-FR" sz="1200" dirty="0">
                  <a:latin typeface="Open Sans Light" panose="020B0306030504020204" pitchFamily="34" charset="0"/>
                  <a:ea typeface="Open Sans Light" panose="020B0306030504020204" pitchFamily="34" charset="0"/>
                  <a:cs typeface="Open Sans Light" panose="020B0306030504020204" pitchFamily="34" charset="0"/>
                </a:rPr>
                <a:t>Moderne</a:t>
              </a:r>
            </a:p>
          </p:txBody>
        </p:sp>
      </p:grpSp>
      <p:grpSp>
        <p:nvGrpSpPr>
          <p:cNvPr id="33" name="Groupe 32">
            <a:extLst>
              <a:ext uri="{FF2B5EF4-FFF2-40B4-BE49-F238E27FC236}">
                <a16:creationId xmlns:a16="http://schemas.microsoft.com/office/drawing/2014/main" id="{98F211FD-1EEE-40A8-899C-C8E42012DE09}"/>
              </a:ext>
            </a:extLst>
          </p:cNvPr>
          <p:cNvGrpSpPr/>
          <p:nvPr userDrawn="1"/>
        </p:nvGrpSpPr>
        <p:grpSpPr>
          <a:xfrm>
            <a:off x="840591" y="4260521"/>
            <a:ext cx="3342287" cy="361999"/>
            <a:chOff x="615166" y="3195387"/>
            <a:chExt cx="2506715" cy="271499"/>
          </a:xfrm>
        </p:grpSpPr>
        <p:sp>
          <p:nvSpPr>
            <p:cNvPr id="34" name="Rectangle 33">
              <a:extLst>
                <a:ext uri="{FF2B5EF4-FFF2-40B4-BE49-F238E27FC236}">
                  <a16:creationId xmlns:a16="http://schemas.microsoft.com/office/drawing/2014/main" id="{3CDAEC85-1BE9-4F5A-A251-72656BE58445}"/>
                </a:ext>
              </a:extLst>
            </p:cNvPr>
            <p:cNvSpPr/>
            <p:nvPr/>
          </p:nvSpPr>
          <p:spPr>
            <a:xfrm>
              <a:off x="696521" y="3371144"/>
              <a:ext cx="2336583" cy="95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5" name="ZoneTexte 34">
              <a:extLst>
                <a:ext uri="{FF2B5EF4-FFF2-40B4-BE49-F238E27FC236}">
                  <a16:creationId xmlns:a16="http://schemas.microsoft.com/office/drawing/2014/main" id="{272043E6-FE7E-4C50-A132-22CA70110C58}"/>
                </a:ext>
              </a:extLst>
            </p:cNvPr>
            <p:cNvSpPr txBox="1"/>
            <p:nvPr/>
          </p:nvSpPr>
          <p:spPr>
            <a:xfrm>
              <a:off x="615166" y="3195387"/>
              <a:ext cx="1688022" cy="207749"/>
            </a:xfrm>
            <a:prstGeom prst="rect">
              <a:avLst/>
            </a:prstGeom>
            <a:noFill/>
          </p:spPr>
          <p:txBody>
            <a:bodyPr wrap="square" rtlCol="0">
              <a:spAutoFit/>
            </a:bodyPr>
            <a:lstStyle/>
            <a:p>
              <a:r>
                <a:rPr lang="fr-FR" sz="1200" dirty="0">
                  <a:latin typeface="Open Sans Light" panose="020B0306030504020204" pitchFamily="34" charset="0"/>
                  <a:ea typeface="Open Sans Light" panose="020B0306030504020204" pitchFamily="34" charset="0"/>
                  <a:cs typeface="Open Sans Light" panose="020B0306030504020204" pitchFamily="34" charset="0"/>
                </a:rPr>
                <a:t>Organisée</a:t>
              </a:r>
            </a:p>
          </p:txBody>
        </p:sp>
        <p:sp>
          <p:nvSpPr>
            <p:cNvPr id="36" name="ZoneTexte 35">
              <a:extLst>
                <a:ext uri="{FF2B5EF4-FFF2-40B4-BE49-F238E27FC236}">
                  <a16:creationId xmlns:a16="http://schemas.microsoft.com/office/drawing/2014/main" id="{B437A53F-0772-40B7-83CA-E5942F2092AE}"/>
                </a:ext>
              </a:extLst>
            </p:cNvPr>
            <p:cNvSpPr txBox="1"/>
            <p:nvPr/>
          </p:nvSpPr>
          <p:spPr>
            <a:xfrm>
              <a:off x="1762343" y="3195387"/>
              <a:ext cx="1359538" cy="207749"/>
            </a:xfrm>
            <a:prstGeom prst="rect">
              <a:avLst/>
            </a:prstGeom>
            <a:noFill/>
          </p:spPr>
          <p:txBody>
            <a:bodyPr wrap="square" rtlCol="0">
              <a:spAutoFit/>
            </a:bodyPr>
            <a:lstStyle/>
            <a:p>
              <a:pPr algn="r"/>
              <a:r>
                <a:rPr lang="fr-FR" sz="1200" dirty="0">
                  <a:latin typeface="Open Sans Light" panose="020B0306030504020204" pitchFamily="34" charset="0"/>
                  <a:ea typeface="Open Sans Light" panose="020B0306030504020204" pitchFamily="34" charset="0"/>
                  <a:cs typeface="Open Sans Light" panose="020B0306030504020204" pitchFamily="34" charset="0"/>
                </a:rPr>
                <a:t>Spontanée</a:t>
              </a:r>
            </a:p>
          </p:txBody>
        </p:sp>
      </p:grpSp>
      <p:sp>
        <p:nvSpPr>
          <p:cNvPr id="37" name="Rectangle 36">
            <a:extLst>
              <a:ext uri="{FF2B5EF4-FFF2-40B4-BE49-F238E27FC236}">
                <a16:creationId xmlns:a16="http://schemas.microsoft.com/office/drawing/2014/main" id="{8D43324F-4F8A-4D52-B8AD-DDE976CCAA5D}"/>
              </a:ext>
            </a:extLst>
          </p:cNvPr>
          <p:cNvSpPr/>
          <p:nvPr userDrawn="1"/>
        </p:nvSpPr>
        <p:spPr>
          <a:xfrm>
            <a:off x="4504739" y="2903212"/>
            <a:ext cx="3355091" cy="1890045"/>
          </a:xfrm>
          <a:prstGeom prst="rect">
            <a:avLst/>
          </a:prstGeom>
          <a:noFill/>
          <a:ln w="3175">
            <a:solidFill>
              <a:srgbClr val="D9E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8" name="ZoneTexte 37">
            <a:extLst>
              <a:ext uri="{FF2B5EF4-FFF2-40B4-BE49-F238E27FC236}">
                <a16:creationId xmlns:a16="http://schemas.microsoft.com/office/drawing/2014/main" id="{E9FC03C3-04E3-4D76-BAFD-FC56AFC64364}"/>
              </a:ext>
            </a:extLst>
          </p:cNvPr>
          <p:cNvSpPr txBox="1"/>
          <p:nvPr userDrawn="1"/>
        </p:nvSpPr>
        <p:spPr>
          <a:xfrm>
            <a:off x="6237989" y="2955811"/>
            <a:ext cx="1222009" cy="256545"/>
          </a:xfrm>
          <a:prstGeom prst="rect">
            <a:avLst/>
          </a:prstGeom>
          <a:noFill/>
        </p:spPr>
        <p:txBody>
          <a:bodyPr wrap="square" rtlCol="0">
            <a:spAutoFit/>
          </a:bodyPr>
          <a:lstStyle/>
          <a:p>
            <a:r>
              <a:rPr lang="fr-FR" sz="1067" dirty="0">
                <a:solidFill>
                  <a:schemeClr val="accent3">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Action</a:t>
            </a:r>
          </a:p>
        </p:txBody>
      </p:sp>
      <p:sp>
        <p:nvSpPr>
          <p:cNvPr id="39" name="ZoneTexte 38">
            <a:extLst>
              <a:ext uri="{FF2B5EF4-FFF2-40B4-BE49-F238E27FC236}">
                <a16:creationId xmlns:a16="http://schemas.microsoft.com/office/drawing/2014/main" id="{05191519-D2F0-4088-B9DD-D77C6AF038EB}"/>
              </a:ext>
            </a:extLst>
          </p:cNvPr>
          <p:cNvSpPr txBox="1"/>
          <p:nvPr userDrawn="1"/>
        </p:nvSpPr>
        <p:spPr>
          <a:xfrm>
            <a:off x="6237989" y="4486961"/>
            <a:ext cx="1222009" cy="256545"/>
          </a:xfrm>
          <a:prstGeom prst="rect">
            <a:avLst/>
          </a:prstGeom>
          <a:noFill/>
        </p:spPr>
        <p:txBody>
          <a:bodyPr wrap="square" rtlCol="0">
            <a:spAutoFit/>
          </a:bodyPr>
          <a:lstStyle/>
          <a:p>
            <a:r>
              <a:rPr lang="fr-FR" sz="1067" dirty="0">
                <a:solidFill>
                  <a:schemeClr val="accent3">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Interaction</a:t>
            </a:r>
          </a:p>
        </p:txBody>
      </p:sp>
      <p:sp>
        <p:nvSpPr>
          <p:cNvPr id="40" name="ZoneTexte 39">
            <a:extLst>
              <a:ext uri="{FF2B5EF4-FFF2-40B4-BE49-F238E27FC236}">
                <a16:creationId xmlns:a16="http://schemas.microsoft.com/office/drawing/2014/main" id="{D7744D35-7DBC-4671-85DA-D9839A1228E1}"/>
              </a:ext>
            </a:extLst>
          </p:cNvPr>
          <p:cNvSpPr txBox="1"/>
          <p:nvPr userDrawn="1"/>
        </p:nvSpPr>
        <p:spPr>
          <a:xfrm>
            <a:off x="4488401" y="3627595"/>
            <a:ext cx="1222009" cy="256545"/>
          </a:xfrm>
          <a:prstGeom prst="rect">
            <a:avLst/>
          </a:prstGeom>
          <a:noFill/>
        </p:spPr>
        <p:txBody>
          <a:bodyPr wrap="square" rtlCol="0">
            <a:spAutoFit/>
          </a:bodyPr>
          <a:lstStyle/>
          <a:p>
            <a:r>
              <a:rPr lang="fr-FR" sz="1067" dirty="0">
                <a:solidFill>
                  <a:schemeClr val="accent3">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Joueur</a:t>
            </a:r>
          </a:p>
        </p:txBody>
      </p:sp>
      <p:sp>
        <p:nvSpPr>
          <p:cNvPr id="41" name="ZoneTexte 40">
            <a:extLst>
              <a:ext uri="{FF2B5EF4-FFF2-40B4-BE49-F238E27FC236}">
                <a16:creationId xmlns:a16="http://schemas.microsoft.com/office/drawing/2014/main" id="{69710B91-A39A-4629-B9F8-7345CB07BBDF}"/>
              </a:ext>
            </a:extLst>
          </p:cNvPr>
          <p:cNvSpPr txBox="1"/>
          <p:nvPr userDrawn="1"/>
        </p:nvSpPr>
        <p:spPr>
          <a:xfrm>
            <a:off x="7131861" y="3628316"/>
            <a:ext cx="738739" cy="256545"/>
          </a:xfrm>
          <a:prstGeom prst="rect">
            <a:avLst/>
          </a:prstGeom>
          <a:noFill/>
        </p:spPr>
        <p:txBody>
          <a:bodyPr wrap="square" rtlCol="0">
            <a:spAutoFit/>
          </a:bodyPr>
          <a:lstStyle/>
          <a:p>
            <a:pPr algn="r"/>
            <a:r>
              <a:rPr lang="fr-FR" sz="1067" dirty="0">
                <a:solidFill>
                  <a:schemeClr val="accent3">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Monde</a:t>
            </a:r>
          </a:p>
        </p:txBody>
      </p:sp>
      <p:cxnSp>
        <p:nvCxnSpPr>
          <p:cNvPr id="42" name="Connecteur droit 41">
            <a:extLst>
              <a:ext uri="{FF2B5EF4-FFF2-40B4-BE49-F238E27FC236}">
                <a16:creationId xmlns:a16="http://schemas.microsoft.com/office/drawing/2014/main" id="{AEE8DCAC-A1F2-4445-8048-F52C196F9CCB}"/>
              </a:ext>
            </a:extLst>
          </p:cNvPr>
          <p:cNvCxnSpPr/>
          <p:nvPr userDrawn="1"/>
        </p:nvCxnSpPr>
        <p:spPr>
          <a:xfrm>
            <a:off x="4610960" y="3862076"/>
            <a:ext cx="3135085"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44" name="ZoneTexte 43">
            <a:extLst>
              <a:ext uri="{FF2B5EF4-FFF2-40B4-BE49-F238E27FC236}">
                <a16:creationId xmlns:a16="http://schemas.microsoft.com/office/drawing/2014/main" id="{5A8DDFB2-0A0F-4661-858E-AD99BD7A0913}"/>
              </a:ext>
            </a:extLst>
          </p:cNvPr>
          <p:cNvSpPr txBox="1"/>
          <p:nvPr userDrawn="1"/>
        </p:nvSpPr>
        <p:spPr>
          <a:xfrm>
            <a:off x="4802160" y="3247831"/>
            <a:ext cx="1222009" cy="318100"/>
          </a:xfrm>
          <a:prstGeom prst="rect">
            <a:avLst/>
          </a:prstGeom>
          <a:noFill/>
        </p:spPr>
        <p:txBody>
          <a:bodyPr wrap="square" rtlCol="0">
            <a:spAutoFit/>
          </a:bodyPr>
          <a:lstStyle/>
          <a:p>
            <a:pPr algn="ctr"/>
            <a:r>
              <a:rPr lang="fr-FR" sz="1467"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rPr>
              <a:t>Killer</a:t>
            </a:r>
            <a:endParaRPr lang="fr-FR" sz="1200"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ZoneTexte 44">
            <a:extLst>
              <a:ext uri="{FF2B5EF4-FFF2-40B4-BE49-F238E27FC236}">
                <a16:creationId xmlns:a16="http://schemas.microsoft.com/office/drawing/2014/main" id="{0972E07C-A685-4F25-905A-9BA7B9068EB6}"/>
              </a:ext>
            </a:extLst>
          </p:cNvPr>
          <p:cNvSpPr txBox="1"/>
          <p:nvPr userDrawn="1"/>
        </p:nvSpPr>
        <p:spPr>
          <a:xfrm>
            <a:off x="6433161" y="3277826"/>
            <a:ext cx="1222009" cy="318100"/>
          </a:xfrm>
          <a:prstGeom prst="rect">
            <a:avLst/>
          </a:prstGeom>
          <a:noFill/>
        </p:spPr>
        <p:txBody>
          <a:bodyPr wrap="square" rtlCol="0">
            <a:spAutoFit/>
          </a:bodyPr>
          <a:lstStyle/>
          <a:p>
            <a:pPr algn="ctr"/>
            <a:r>
              <a:rPr lang="fr-FR" sz="1467"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rPr>
              <a:t>Achiever</a:t>
            </a:r>
          </a:p>
        </p:txBody>
      </p:sp>
      <p:sp>
        <p:nvSpPr>
          <p:cNvPr id="46" name="ZoneTexte 45">
            <a:extLst>
              <a:ext uri="{FF2B5EF4-FFF2-40B4-BE49-F238E27FC236}">
                <a16:creationId xmlns:a16="http://schemas.microsoft.com/office/drawing/2014/main" id="{47DE4015-2C87-47C6-B14D-BCE90F9F0376}"/>
              </a:ext>
            </a:extLst>
          </p:cNvPr>
          <p:cNvSpPr txBox="1"/>
          <p:nvPr userDrawn="1"/>
        </p:nvSpPr>
        <p:spPr>
          <a:xfrm>
            <a:off x="4802836" y="4074692"/>
            <a:ext cx="1222009" cy="318100"/>
          </a:xfrm>
          <a:prstGeom prst="rect">
            <a:avLst/>
          </a:prstGeom>
          <a:noFill/>
        </p:spPr>
        <p:txBody>
          <a:bodyPr wrap="square" rtlCol="0">
            <a:spAutoFit/>
          </a:bodyPr>
          <a:lstStyle/>
          <a:p>
            <a:pPr algn="ctr"/>
            <a:r>
              <a:rPr lang="fr-FR" sz="1467"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rPr>
              <a:t>Socialiser</a:t>
            </a:r>
          </a:p>
        </p:txBody>
      </p:sp>
      <p:sp>
        <p:nvSpPr>
          <p:cNvPr id="47" name="ZoneTexte 46">
            <a:extLst>
              <a:ext uri="{FF2B5EF4-FFF2-40B4-BE49-F238E27FC236}">
                <a16:creationId xmlns:a16="http://schemas.microsoft.com/office/drawing/2014/main" id="{098C06B6-0AD5-4225-9248-96AB461054F1}"/>
              </a:ext>
            </a:extLst>
          </p:cNvPr>
          <p:cNvSpPr txBox="1"/>
          <p:nvPr userDrawn="1"/>
        </p:nvSpPr>
        <p:spPr>
          <a:xfrm>
            <a:off x="6433161" y="4076874"/>
            <a:ext cx="1222009" cy="318100"/>
          </a:xfrm>
          <a:prstGeom prst="rect">
            <a:avLst/>
          </a:prstGeom>
          <a:noFill/>
        </p:spPr>
        <p:txBody>
          <a:bodyPr wrap="square" rtlCol="0">
            <a:spAutoFit/>
          </a:bodyPr>
          <a:lstStyle/>
          <a:p>
            <a:pPr algn="ctr"/>
            <a:r>
              <a:rPr lang="fr-FR" sz="1467"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rPr>
              <a:t>Explorer</a:t>
            </a:r>
          </a:p>
        </p:txBody>
      </p:sp>
      <p:grpSp>
        <p:nvGrpSpPr>
          <p:cNvPr id="48" name="Groupe 47">
            <a:extLst>
              <a:ext uri="{FF2B5EF4-FFF2-40B4-BE49-F238E27FC236}">
                <a16:creationId xmlns:a16="http://schemas.microsoft.com/office/drawing/2014/main" id="{3CEA9045-C3F4-4565-829F-47FD29987700}"/>
              </a:ext>
            </a:extLst>
          </p:cNvPr>
          <p:cNvGrpSpPr/>
          <p:nvPr userDrawn="1"/>
        </p:nvGrpSpPr>
        <p:grpSpPr>
          <a:xfrm>
            <a:off x="8196494" y="3095776"/>
            <a:ext cx="3223917" cy="361999"/>
            <a:chOff x="620895" y="2299311"/>
            <a:chExt cx="2417938" cy="271499"/>
          </a:xfrm>
        </p:grpSpPr>
        <p:sp>
          <p:nvSpPr>
            <p:cNvPr id="49" name="Rectangle 48">
              <a:extLst>
                <a:ext uri="{FF2B5EF4-FFF2-40B4-BE49-F238E27FC236}">
                  <a16:creationId xmlns:a16="http://schemas.microsoft.com/office/drawing/2014/main" id="{A98A076A-DEC0-435B-9E57-F7697BD293BE}"/>
                </a:ext>
              </a:extLst>
            </p:cNvPr>
            <p:cNvSpPr/>
            <p:nvPr/>
          </p:nvSpPr>
          <p:spPr>
            <a:xfrm>
              <a:off x="702250" y="2475068"/>
              <a:ext cx="2336583" cy="95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0" name="ZoneTexte 49">
              <a:extLst>
                <a:ext uri="{FF2B5EF4-FFF2-40B4-BE49-F238E27FC236}">
                  <a16:creationId xmlns:a16="http://schemas.microsoft.com/office/drawing/2014/main" id="{11E35BDD-78DF-47EB-8C5A-002C41928E8F}"/>
                </a:ext>
              </a:extLst>
            </p:cNvPr>
            <p:cNvSpPr txBox="1"/>
            <p:nvPr/>
          </p:nvSpPr>
          <p:spPr>
            <a:xfrm>
              <a:off x="620895" y="2299311"/>
              <a:ext cx="916507" cy="207749"/>
            </a:xfrm>
            <a:prstGeom prst="rect">
              <a:avLst/>
            </a:prstGeom>
            <a:noFill/>
          </p:spPr>
          <p:txBody>
            <a:bodyPr wrap="square" rtlCol="0">
              <a:spAutoFit/>
            </a:bodyPr>
            <a:lstStyle/>
            <a:p>
              <a:r>
                <a:rPr lang="fr-FR" sz="1200" dirty="0">
                  <a:latin typeface="Open Sans Light" panose="020B0306030504020204" pitchFamily="34" charset="0"/>
                  <a:ea typeface="Open Sans Light" panose="020B0306030504020204" pitchFamily="34" charset="0"/>
                  <a:cs typeface="Open Sans Light" panose="020B0306030504020204" pitchFamily="34" charset="0"/>
                </a:rPr>
                <a:t>Site web</a:t>
              </a:r>
            </a:p>
          </p:txBody>
        </p:sp>
      </p:grpSp>
      <p:grpSp>
        <p:nvGrpSpPr>
          <p:cNvPr id="51" name="Groupe 50">
            <a:extLst>
              <a:ext uri="{FF2B5EF4-FFF2-40B4-BE49-F238E27FC236}">
                <a16:creationId xmlns:a16="http://schemas.microsoft.com/office/drawing/2014/main" id="{0F52B97F-3774-4629-8C3E-E481D7E8A5DD}"/>
              </a:ext>
            </a:extLst>
          </p:cNvPr>
          <p:cNvGrpSpPr/>
          <p:nvPr userDrawn="1"/>
        </p:nvGrpSpPr>
        <p:grpSpPr>
          <a:xfrm>
            <a:off x="8196494" y="3495185"/>
            <a:ext cx="3223917" cy="361999"/>
            <a:chOff x="615166" y="2582344"/>
            <a:chExt cx="2417938" cy="271499"/>
          </a:xfrm>
        </p:grpSpPr>
        <p:sp>
          <p:nvSpPr>
            <p:cNvPr id="52" name="Rectangle 51">
              <a:extLst>
                <a:ext uri="{FF2B5EF4-FFF2-40B4-BE49-F238E27FC236}">
                  <a16:creationId xmlns:a16="http://schemas.microsoft.com/office/drawing/2014/main" id="{2038F2E2-F59D-46CF-A5D1-AAB0D2D3ACCA}"/>
                </a:ext>
              </a:extLst>
            </p:cNvPr>
            <p:cNvSpPr/>
            <p:nvPr/>
          </p:nvSpPr>
          <p:spPr>
            <a:xfrm>
              <a:off x="696521" y="2758101"/>
              <a:ext cx="2336583" cy="95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3" name="ZoneTexte 52">
              <a:extLst>
                <a:ext uri="{FF2B5EF4-FFF2-40B4-BE49-F238E27FC236}">
                  <a16:creationId xmlns:a16="http://schemas.microsoft.com/office/drawing/2014/main" id="{69B3F406-8659-4818-AC23-70FF5615868B}"/>
                </a:ext>
              </a:extLst>
            </p:cNvPr>
            <p:cNvSpPr txBox="1"/>
            <p:nvPr/>
          </p:nvSpPr>
          <p:spPr>
            <a:xfrm>
              <a:off x="615166" y="2582344"/>
              <a:ext cx="1600967" cy="207749"/>
            </a:xfrm>
            <a:prstGeom prst="rect">
              <a:avLst/>
            </a:prstGeom>
            <a:noFill/>
          </p:spPr>
          <p:txBody>
            <a:bodyPr wrap="square" rtlCol="0">
              <a:spAutoFit/>
            </a:bodyPr>
            <a:lstStyle/>
            <a:p>
              <a:r>
                <a:rPr lang="fr-FR" sz="1200" dirty="0">
                  <a:latin typeface="Open Sans Light" panose="020B0306030504020204" pitchFamily="34" charset="0"/>
                  <a:ea typeface="Open Sans Light" panose="020B0306030504020204" pitchFamily="34" charset="0"/>
                  <a:cs typeface="Open Sans Light" panose="020B0306030504020204" pitchFamily="34" charset="0"/>
                </a:rPr>
                <a:t>Médias traditionnels</a:t>
              </a:r>
            </a:p>
          </p:txBody>
        </p:sp>
      </p:grpSp>
      <p:grpSp>
        <p:nvGrpSpPr>
          <p:cNvPr id="54" name="Groupe 53">
            <a:extLst>
              <a:ext uri="{FF2B5EF4-FFF2-40B4-BE49-F238E27FC236}">
                <a16:creationId xmlns:a16="http://schemas.microsoft.com/office/drawing/2014/main" id="{80603F68-7827-448E-982E-E99318E1521D}"/>
              </a:ext>
            </a:extLst>
          </p:cNvPr>
          <p:cNvGrpSpPr/>
          <p:nvPr userDrawn="1"/>
        </p:nvGrpSpPr>
        <p:grpSpPr>
          <a:xfrm>
            <a:off x="8196494" y="3877143"/>
            <a:ext cx="3223917" cy="361999"/>
            <a:chOff x="616313" y="2872247"/>
            <a:chExt cx="2417938" cy="271499"/>
          </a:xfrm>
        </p:grpSpPr>
        <p:sp>
          <p:nvSpPr>
            <p:cNvPr id="55" name="Rectangle 54">
              <a:extLst>
                <a:ext uri="{FF2B5EF4-FFF2-40B4-BE49-F238E27FC236}">
                  <a16:creationId xmlns:a16="http://schemas.microsoft.com/office/drawing/2014/main" id="{79E6D3A5-6653-4C3F-AA90-E8F045FDCB97}"/>
                </a:ext>
              </a:extLst>
            </p:cNvPr>
            <p:cNvSpPr/>
            <p:nvPr/>
          </p:nvSpPr>
          <p:spPr>
            <a:xfrm>
              <a:off x="697668" y="3048004"/>
              <a:ext cx="2336583" cy="95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6" name="ZoneTexte 55">
              <a:extLst>
                <a:ext uri="{FF2B5EF4-FFF2-40B4-BE49-F238E27FC236}">
                  <a16:creationId xmlns:a16="http://schemas.microsoft.com/office/drawing/2014/main" id="{51241BC1-85B8-414F-973A-0C5A1022D136}"/>
                </a:ext>
              </a:extLst>
            </p:cNvPr>
            <p:cNvSpPr txBox="1"/>
            <p:nvPr/>
          </p:nvSpPr>
          <p:spPr>
            <a:xfrm>
              <a:off x="616313" y="2872247"/>
              <a:ext cx="916507" cy="207749"/>
            </a:xfrm>
            <a:prstGeom prst="rect">
              <a:avLst/>
            </a:prstGeom>
            <a:noFill/>
          </p:spPr>
          <p:txBody>
            <a:bodyPr wrap="square" rtlCol="0">
              <a:spAutoFit/>
            </a:bodyPr>
            <a:lstStyle/>
            <a:p>
              <a:r>
                <a:rPr lang="fr-FR" sz="1200" dirty="0">
                  <a:latin typeface="Open Sans Light" panose="020B0306030504020204" pitchFamily="34" charset="0"/>
                  <a:ea typeface="Open Sans Light" panose="020B0306030504020204" pitchFamily="34" charset="0"/>
                  <a:cs typeface="Open Sans Light" panose="020B0306030504020204" pitchFamily="34" charset="0"/>
                </a:rPr>
                <a:t>Email</a:t>
              </a:r>
            </a:p>
          </p:txBody>
        </p:sp>
      </p:grpSp>
      <p:grpSp>
        <p:nvGrpSpPr>
          <p:cNvPr id="57" name="Groupe 56">
            <a:extLst>
              <a:ext uri="{FF2B5EF4-FFF2-40B4-BE49-F238E27FC236}">
                <a16:creationId xmlns:a16="http://schemas.microsoft.com/office/drawing/2014/main" id="{1E0923A3-444E-42F0-8EF4-C24FA951CDA6}"/>
              </a:ext>
            </a:extLst>
          </p:cNvPr>
          <p:cNvGrpSpPr/>
          <p:nvPr userDrawn="1"/>
        </p:nvGrpSpPr>
        <p:grpSpPr>
          <a:xfrm>
            <a:off x="8196494" y="4307997"/>
            <a:ext cx="3223917" cy="361999"/>
            <a:chOff x="6166468" y="3230994"/>
            <a:chExt cx="2417938" cy="271499"/>
          </a:xfrm>
        </p:grpSpPr>
        <p:sp>
          <p:nvSpPr>
            <p:cNvPr id="58" name="Rectangle 57">
              <a:extLst>
                <a:ext uri="{FF2B5EF4-FFF2-40B4-BE49-F238E27FC236}">
                  <a16:creationId xmlns:a16="http://schemas.microsoft.com/office/drawing/2014/main" id="{39E5AF0C-0356-49A2-A35A-9CE3C7925980}"/>
                </a:ext>
              </a:extLst>
            </p:cNvPr>
            <p:cNvSpPr/>
            <p:nvPr/>
          </p:nvSpPr>
          <p:spPr>
            <a:xfrm>
              <a:off x="6247823" y="3406751"/>
              <a:ext cx="2336583" cy="95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 name="ZoneTexte 58">
              <a:extLst>
                <a:ext uri="{FF2B5EF4-FFF2-40B4-BE49-F238E27FC236}">
                  <a16:creationId xmlns:a16="http://schemas.microsoft.com/office/drawing/2014/main" id="{D069DD5B-D71E-497C-95C1-958A586A11B0}"/>
                </a:ext>
              </a:extLst>
            </p:cNvPr>
            <p:cNvSpPr txBox="1"/>
            <p:nvPr/>
          </p:nvSpPr>
          <p:spPr>
            <a:xfrm>
              <a:off x="6166468" y="3230994"/>
              <a:ext cx="1688022" cy="207749"/>
            </a:xfrm>
            <a:prstGeom prst="rect">
              <a:avLst/>
            </a:prstGeom>
            <a:noFill/>
          </p:spPr>
          <p:txBody>
            <a:bodyPr wrap="square" rtlCol="0">
              <a:spAutoFit/>
            </a:bodyPr>
            <a:lstStyle/>
            <a:p>
              <a:r>
                <a:rPr lang="fr-FR" sz="1200" dirty="0">
                  <a:latin typeface="Open Sans Light" panose="020B0306030504020204" pitchFamily="34" charset="0"/>
                  <a:ea typeface="Open Sans Light" panose="020B0306030504020204" pitchFamily="34" charset="0"/>
                  <a:cs typeface="Open Sans Light" panose="020B0306030504020204" pitchFamily="34" charset="0"/>
                </a:rPr>
                <a:t>Médias sociaux</a:t>
              </a:r>
            </a:p>
          </p:txBody>
        </p:sp>
      </p:grpSp>
      <p:cxnSp>
        <p:nvCxnSpPr>
          <p:cNvPr id="60" name="Connecteur droit 59">
            <a:extLst>
              <a:ext uri="{FF2B5EF4-FFF2-40B4-BE49-F238E27FC236}">
                <a16:creationId xmlns:a16="http://schemas.microsoft.com/office/drawing/2014/main" id="{3EA78D19-F980-489F-B3AE-6092BBF4CF53}"/>
              </a:ext>
            </a:extLst>
          </p:cNvPr>
          <p:cNvCxnSpPr>
            <a:cxnSpLocks/>
          </p:cNvCxnSpPr>
          <p:nvPr userDrawn="1"/>
        </p:nvCxnSpPr>
        <p:spPr>
          <a:xfrm>
            <a:off x="6228264" y="3069219"/>
            <a:ext cx="3112" cy="1562957"/>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11056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6154DD-40D4-4DD8-9318-2EA347FBF5AF}"/>
              </a:ext>
            </a:extLst>
          </p:cNvPr>
          <p:cNvSpPr>
            <a:spLocks noGrp="1"/>
          </p:cNvSpPr>
          <p:nvPr>
            <p:ph type="title"/>
          </p:nvPr>
        </p:nvSpPr>
        <p:spPr/>
        <p:txBody>
          <a:bodyPr>
            <a:normAutofit/>
          </a:bodyPr>
          <a:lstStyle>
            <a:lvl1pPr>
              <a:defRPr sz="3200" cap="none" spc="-15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A312B71B-E8F9-450A-B50F-7AADEE9D2EF8}"/>
              </a:ext>
            </a:extLst>
          </p:cNvPr>
          <p:cNvSpPr>
            <a:spLocks noGrp="1"/>
          </p:cNvSpPr>
          <p:nvPr>
            <p:ph idx="1"/>
          </p:nvPr>
        </p:nvSpPr>
        <p:spPr/>
        <p:txBody>
          <a:bodyPr/>
          <a:lstStyle>
            <a:lvl1pPr>
              <a:defRPr>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a:defRPr>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a:defRPr>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a:defRPr>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1DE9B6EF-C8D7-4D9C-9F16-C4B5B7E011D7}"/>
              </a:ext>
            </a:extLst>
          </p:cNvPr>
          <p:cNvSpPr>
            <a:spLocks noGrp="1"/>
          </p:cNvSpPr>
          <p:nvPr>
            <p:ph type="dt" sz="half" idx="10"/>
          </p:nvPr>
        </p:nvSpPr>
        <p:spPr/>
        <p:txBody>
          <a:bodyPr/>
          <a:lstStyle/>
          <a:p>
            <a:fld id="{C0A2B7B6-9FAC-484E-9EA5-EDA100B0E466}" type="datetime1">
              <a:rPr lang="fr-FR" smtClean="0"/>
              <a:t>27/01/2021</a:t>
            </a:fld>
            <a:endParaRPr lang="fr-FR"/>
          </a:p>
        </p:txBody>
      </p:sp>
      <p:sp>
        <p:nvSpPr>
          <p:cNvPr id="5" name="Espace réservé du pied de page 4">
            <a:extLst>
              <a:ext uri="{FF2B5EF4-FFF2-40B4-BE49-F238E27FC236}">
                <a16:creationId xmlns:a16="http://schemas.microsoft.com/office/drawing/2014/main" id="{11302B71-CE33-4D45-B317-69EF3CAE26FD}"/>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44864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919F3B-9BD8-438D-9760-1380E459018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3FB4B0A-C4E6-477E-9C3B-4D73F21F51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B633AF9-B130-4EA7-B60D-1EA813F2B8D3}"/>
              </a:ext>
            </a:extLst>
          </p:cNvPr>
          <p:cNvSpPr>
            <a:spLocks noGrp="1"/>
          </p:cNvSpPr>
          <p:nvPr>
            <p:ph type="dt" sz="half" idx="10"/>
          </p:nvPr>
        </p:nvSpPr>
        <p:spPr/>
        <p:txBody>
          <a:bodyPr/>
          <a:lstStyle/>
          <a:p>
            <a:fld id="{D29FBA0B-35E0-402B-B81A-60F2DCC7A3C3}" type="datetime1">
              <a:rPr lang="fr-FR" smtClean="0"/>
              <a:t>27/01/2021</a:t>
            </a:fld>
            <a:endParaRPr lang="fr-FR"/>
          </a:p>
        </p:txBody>
      </p:sp>
      <p:sp>
        <p:nvSpPr>
          <p:cNvPr id="5" name="Espace réservé du pied de page 4">
            <a:extLst>
              <a:ext uri="{FF2B5EF4-FFF2-40B4-BE49-F238E27FC236}">
                <a16:creationId xmlns:a16="http://schemas.microsoft.com/office/drawing/2014/main" id="{6CAD6CA3-B4D2-40FB-9BDA-494F995196C8}"/>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0245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4B1CD-7A07-4873-B1A4-7FEB684DCE8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36E0E38-8A47-4A19-96DC-BD9BB552FDA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4877B12-B72F-411F-9B7D-AAC960C6525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4255496-8723-4FE5-971B-3D2FD26D9BDA}"/>
              </a:ext>
            </a:extLst>
          </p:cNvPr>
          <p:cNvSpPr>
            <a:spLocks noGrp="1"/>
          </p:cNvSpPr>
          <p:nvPr>
            <p:ph type="dt" sz="half" idx="10"/>
          </p:nvPr>
        </p:nvSpPr>
        <p:spPr/>
        <p:txBody>
          <a:bodyPr/>
          <a:lstStyle/>
          <a:p>
            <a:fld id="{1C545578-E3DB-40F6-BC01-66CCE72E58D8}" type="datetime1">
              <a:rPr lang="fr-FR" smtClean="0"/>
              <a:t>27/01/2021</a:t>
            </a:fld>
            <a:endParaRPr lang="fr-FR"/>
          </a:p>
        </p:txBody>
      </p:sp>
      <p:sp>
        <p:nvSpPr>
          <p:cNvPr id="6" name="Espace réservé du pied de page 5">
            <a:extLst>
              <a:ext uri="{FF2B5EF4-FFF2-40B4-BE49-F238E27FC236}">
                <a16:creationId xmlns:a16="http://schemas.microsoft.com/office/drawing/2014/main" id="{15C534AE-1444-49F5-9114-3F2340EF9892}"/>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48509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178907-21FC-4D8D-BA59-B585C977D6D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4034462-67E3-4BBC-801B-22977863A7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750D98E-41FB-4244-AE68-03124CF4C94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AC416BD-C23C-428D-8C2E-19DB192E7C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2FC3B23-3AAD-4F0D-9AE3-03486E5A3F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C1441C5-BC8A-4844-B022-89EF7A0499BB}"/>
              </a:ext>
            </a:extLst>
          </p:cNvPr>
          <p:cNvSpPr>
            <a:spLocks noGrp="1"/>
          </p:cNvSpPr>
          <p:nvPr>
            <p:ph type="dt" sz="half" idx="10"/>
          </p:nvPr>
        </p:nvSpPr>
        <p:spPr/>
        <p:txBody>
          <a:bodyPr/>
          <a:lstStyle/>
          <a:p>
            <a:fld id="{2EA567F9-8568-407B-8DF3-CB1473B3F182}" type="datetime1">
              <a:rPr lang="fr-FR" smtClean="0"/>
              <a:t>27/01/2021</a:t>
            </a:fld>
            <a:endParaRPr lang="fr-FR"/>
          </a:p>
        </p:txBody>
      </p:sp>
      <p:sp>
        <p:nvSpPr>
          <p:cNvPr id="8" name="Espace réservé du pied de page 7">
            <a:extLst>
              <a:ext uri="{FF2B5EF4-FFF2-40B4-BE49-F238E27FC236}">
                <a16:creationId xmlns:a16="http://schemas.microsoft.com/office/drawing/2014/main" id="{742BA992-C921-4545-B6F4-E294A88CD9B9}"/>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37262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52BCD9-EDFD-447A-9793-2403B5F7B4C1}"/>
              </a:ext>
            </a:extLst>
          </p:cNvPr>
          <p:cNvSpPr>
            <a:spLocks noGrp="1"/>
          </p:cNvSpPr>
          <p:nvPr>
            <p:ph type="title"/>
          </p:nvPr>
        </p:nvSpPr>
        <p:spPr/>
        <p:txBody>
          <a:bodyPr/>
          <a:lstStyle>
            <a:lvl1pPr>
              <a:defRPr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dirty="0"/>
              <a:t>Modifiez le style du titre</a:t>
            </a:r>
          </a:p>
        </p:txBody>
      </p:sp>
      <p:sp>
        <p:nvSpPr>
          <p:cNvPr id="3" name="Espace réservé de la date 2">
            <a:extLst>
              <a:ext uri="{FF2B5EF4-FFF2-40B4-BE49-F238E27FC236}">
                <a16:creationId xmlns:a16="http://schemas.microsoft.com/office/drawing/2014/main" id="{3AC2FD28-8401-429A-BAA0-41EEC025C6ED}"/>
              </a:ext>
            </a:extLst>
          </p:cNvPr>
          <p:cNvSpPr>
            <a:spLocks noGrp="1"/>
          </p:cNvSpPr>
          <p:nvPr>
            <p:ph type="dt" sz="half" idx="10"/>
          </p:nvPr>
        </p:nvSpPr>
        <p:spPr/>
        <p:txBody>
          <a:bodyPr/>
          <a:lstStyle/>
          <a:p>
            <a:fld id="{684301C5-1989-4FDD-AF3C-8A954F7D5B28}" type="datetime1">
              <a:rPr lang="fr-FR" smtClean="0"/>
              <a:t>27/01/2021</a:t>
            </a:fld>
            <a:endParaRPr lang="fr-FR"/>
          </a:p>
        </p:txBody>
      </p:sp>
      <p:sp>
        <p:nvSpPr>
          <p:cNvPr id="4" name="Espace réservé du pied de page 3">
            <a:extLst>
              <a:ext uri="{FF2B5EF4-FFF2-40B4-BE49-F238E27FC236}">
                <a16:creationId xmlns:a16="http://schemas.microsoft.com/office/drawing/2014/main" id="{D75AEF26-B786-4BBA-A302-DDDCA566A61D}"/>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41969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1441D17-1C4A-4313-A236-5E97A3E0B139}"/>
              </a:ext>
            </a:extLst>
          </p:cNvPr>
          <p:cNvSpPr>
            <a:spLocks noGrp="1"/>
          </p:cNvSpPr>
          <p:nvPr>
            <p:ph type="dt" sz="half" idx="10"/>
          </p:nvPr>
        </p:nvSpPr>
        <p:spPr/>
        <p:txBody>
          <a:bodyPr/>
          <a:lstStyle/>
          <a:p>
            <a:fld id="{D52B6FAD-FE07-4847-B8B4-49D0AF6694CF}" type="datetime1">
              <a:rPr lang="fr-FR" smtClean="0"/>
              <a:t>27/01/2021</a:t>
            </a:fld>
            <a:endParaRPr lang="fr-FR"/>
          </a:p>
        </p:txBody>
      </p:sp>
      <p:sp>
        <p:nvSpPr>
          <p:cNvPr id="3" name="Espace réservé du pied de page 2">
            <a:extLst>
              <a:ext uri="{FF2B5EF4-FFF2-40B4-BE49-F238E27FC236}">
                <a16:creationId xmlns:a16="http://schemas.microsoft.com/office/drawing/2014/main" id="{09BFC41C-D791-4A4D-8254-44E02BD92D6B}"/>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38749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53905B-3000-41A3-BF13-CC16E9948F7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42CA1D5-3E02-4E66-93A4-EA5974091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357D6E9-18C4-4AAC-BF35-3E459D17E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711A47-070C-4419-A6FC-E8F381877139}"/>
              </a:ext>
            </a:extLst>
          </p:cNvPr>
          <p:cNvSpPr>
            <a:spLocks noGrp="1"/>
          </p:cNvSpPr>
          <p:nvPr>
            <p:ph type="dt" sz="half" idx="10"/>
          </p:nvPr>
        </p:nvSpPr>
        <p:spPr/>
        <p:txBody>
          <a:bodyPr/>
          <a:lstStyle/>
          <a:p>
            <a:fld id="{0F2959AA-18E3-4CB7-947D-05C45EA847E6}" type="datetime1">
              <a:rPr lang="fr-FR" smtClean="0"/>
              <a:t>27/01/2021</a:t>
            </a:fld>
            <a:endParaRPr lang="fr-FR"/>
          </a:p>
        </p:txBody>
      </p:sp>
      <p:sp>
        <p:nvSpPr>
          <p:cNvPr id="6" name="Espace réservé du pied de page 5">
            <a:extLst>
              <a:ext uri="{FF2B5EF4-FFF2-40B4-BE49-F238E27FC236}">
                <a16:creationId xmlns:a16="http://schemas.microsoft.com/office/drawing/2014/main" id="{CF1BAAF4-91B7-44A3-9B72-9333F8B12AA8}"/>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090811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32723-E77D-4FCE-A1FC-B2D4C1FED72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FEC1DBE-D255-4030-AEA3-601B28C536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81F44AD-F683-4E4B-A6B5-DB50757E6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BFAE86B-8BA9-4E60-B703-9647847902C1}"/>
              </a:ext>
            </a:extLst>
          </p:cNvPr>
          <p:cNvSpPr>
            <a:spLocks noGrp="1"/>
          </p:cNvSpPr>
          <p:nvPr>
            <p:ph type="dt" sz="half" idx="10"/>
          </p:nvPr>
        </p:nvSpPr>
        <p:spPr/>
        <p:txBody>
          <a:bodyPr/>
          <a:lstStyle/>
          <a:p>
            <a:fld id="{8AC6107B-F25C-4128-A43B-484D015CFB7B}" type="datetime1">
              <a:rPr lang="fr-FR" smtClean="0"/>
              <a:t>27/01/2021</a:t>
            </a:fld>
            <a:endParaRPr lang="fr-FR"/>
          </a:p>
        </p:txBody>
      </p:sp>
      <p:sp>
        <p:nvSpPr>
          <p:cNvPr id="6" name="Espace réservé du pied de page 5">
            <a:extLst>
              <a:ext uri="{FF2B5EF4-FFF2-40B4-BE49-F238E27FC236}">
                <a16:creationId xmlns:a16="http://schemas.microsoft.com/office/drawing/2014/main" id="{D259458C-6192-487B-9E4F-EC9DEC98CFC4}"/>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56577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924B6C1-C66F-418A-921F-329F494A7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F36A932-CD86-48D2-AA4A-7B068D8872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821F19-1831-4DEE-BF40-70E5CB34A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57821-EF42-440B-B44D-05400DA1E3BB}" type="datetime1">
              <a:rPr lang="fr-FR" smtClean="0"/>
              <a:t>27/01/2021</a:t>
            </a:fld>
            <a:endParaRPr lang="fr-FR"/>
          </a:p>
        </p:txBody>
      </p:sp>
      <p:sp>
        <p:nvSpPr>
          <p:cNvPr id="5" name="Espace réservé du pied de page 4">
            <a:extLst>
              <a:ext uri="{FF2B5EF4-FFF2-40B4-BE49-F238E27FC236}">
                <a16:creationId xmlns:a16="http://schemas.microsoft.com/office/drawing/2014/main" id="{642355E8-F5F1-4882-84EB-F3922280A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7" name="ZoneTexte 6">
            <a:extLst>
              <a:ext uri="{FF2B5EF4-FFF2-40B4-BE49-F238E27FC236}">
                <a16:creationId xmlns:a16="http://schemas.microsoft.com/office/drawing/2014/main" id="{AA7099C1-387E-4F97-9263-57B49CAAB472}"/>
              </a:ext>
            </a:extLst>
          </p:cNvPr>
          <p:cNvSpPr txBox="1"/>
          <p:nvPr userDrawn="1"/>
        </p:nvSpPr>
        <p:spPr>
          <a:xfrm>
            <a:off x="11218463" y="6492875"/>
            <a:ext cx="955343" cy="307777"/>
          </a:xfrm>
          <a:prstGeom prst="rect">
            <a:avLst/>
          </a:prstGeom>
          <a:noFill/>
        </p:spPr>
        <p:txBody>
          <a:bodyPr wrap="square" rtlCol="0">
            <a:spAutoFit/>
          </a:bodyPr>
          <a:lstStyle/>
          <a:p>
            <a:pPr algn="ctr"/>
            <a:fld id="{B1CC9980-BC01-4D67-8ECA-B6598C532830}" type="slidenum">
              <a:rPr lang="fr-FR" sz="1400" smtClean="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pPr algn="ctr"/>
              <a:t>‹N°›</a:t>
            </a:fld>
            <a:r>
              <a:rPr lang="fr-FR" sz="14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 / 62</a:t>
            </a:r>
          </a:p>
        </p:txBody>
      </p:sp>
    </p:spTree>
    <p:extLst>
      <p:ext uri="{BB962C8B-B14F-4D97-AF65-F5344CB8AC3E}">
        <p14:creationId xmlns:p14="http://schemas.microsoft.com/office/powerpoint/2010/main" val="3857833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doi.org/10.3917/bupsy.524.0115" TargetMode="External"/><Relationship Id="rId4" Type="http://schemas.openxmlformats.org/officeDocument/2006/relationships/hyperlink" Target="https://www.cairn.info/revue-bulletin-de-psychologie-2013-2-page-115.ht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16.png"/><Relationship Id="rId7" Type="http://schemas.openxmlformats.org/officeDocument/2006/relationships/image" Target="../media/image18.png"/><Relationship Id="rId12" Type="http://schemas.microsoft.com/office/2007/relationships/hdphoto" Target="../media/hdphoto13.wdp"/><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microsoft.com/office/2007/relationships/hdphoto" Target="../media/hdphoto10.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12.wdp"/><Relationship Id="rId4" Type="http://schemas.microsoft.com/office/2007/relationships/hdphoto" Target="../media/hdphoto9.wdp"/><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14.wdp"/></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hyperlink" Target="https://www.nngroup.com/articles/how-people-read-online/" TargetMode="External"/><Relationship Id="rId4" Type="http://schemas.openxmlformats.org/officeDocument/2006/relationships/image" Target="../media/image24.png"/><Relationship Id="rId9" Type="http://schemas.microsoft.com/office/2007/relationships/hdphoto" Target="../media/hdphoto15.wdp"/></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microsoft.com/office/2007/relationships/hdphoto" Target="../media/hdphoto16.wdp"/><Relationship Id="rId5" Type="http://schemas.openxmlformats.org/officeDocument/2006/relationships/image" Target="../media/image30.png"/><Relationship Id="rId4" Type="http://schemas.openxmlformats.org/officeDocument/2006/relationships/hyperlink" Target="https://www.nngroup.com/articles/how-people-read-onlin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www.nngroup.com/articles/text-scanning-patterns-eyetrackin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ngroup.com/articles/text-scanning-patterns-eyetracking/"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hyperlink" Target="https://www.nngroup.com/articles/text-scanning-patterns-eyetrackin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hyperlink" Target="https://www.nngroup.com/articles/how-people-read-online/" TargetMode="External"/><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hyperlink" Target="https://www.nngroup.com/articles/zigzag-page-layou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nngroup.com/articles/how-people-read-online/" TargetMode="External"/><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microsoft.com/office/2007/relationships/hdphoto" Target="../media/hdphoto17.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microsoft.com/office/2007/relationships/hdphoto" Target="../media/hdphoto16.wdp"/></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www.optimisation-conversion.com/webdesign/ux-design-designer-engagement-jesse-james-garrett-video/"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microsoft.com/office/2007/relationships/hdphoto" Target="../media/hdphoto18.wdp"/></Relationships>
</file>

<file path=ppt/slides/_rels/slide35.xml.rels><?xml version="1.0" encoding="UTF-8" standalone="yes"?>
<Relationships xmlns="http://schemas.openxmlformats.org/package/2006/relationships"><Relationship Id="rId3" Type="http://schemas.openxmlformats.org/officeDocument/2006/relationships/hyperlink" Target="https://www.screamingfrog.co.uk/seo-spider/"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microsoft.com/office/2007/relationships/hdphoto" Target="../media/hdphoto19.wdp"/><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microsoft.com/office/2007/relationships/hdphoto" Target="../media/hdphoto20.wdp"/></Relationships>
</file>

<file path=ppt/slides/_rels/slide39.xml.rels><?xml version="1.0" encoding="UTF-8" standalone="yes"?>
<Relationships xmlns="http://schemas.openxmlformats.org/package/2006/relationships"><Relationship Id="rId8" Type="http://schemas.openxmlformats.org/officeDocument/2006/relationships/hyperlink" Target="https://cutt.ly/ZjAuHbx" TargetMode="External"/><Relationship Id="rId3" Type="http://schemas.microsoft.com/office/2007/relationships/hdphoto" Target="../media/hdphoto21.wdp"/><Relationship Id="rId7" Type="http://schemas.openxmlformats.org/officeDocument/2006/relationships/hyperlink" Target="https://cutt.ly/sjAuZwg" TargetMode="External"/><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hyperlink" Target="https://cutt.ly/NjAuCmT" TargetMode="External"/><Relationship Id="rId11" Type="http://schemas.openxmlformats.org/officeDocument/2006/relationships/hyperlink" Target="https://cutt.ly/sjAuWMc" TargetMode="External"/><Relationship Id="rId5" Type="http://schemas.openxmlformats.org/officeDocument/2006/relationships/hyperlink" Target="https://cutt.ly/JjAu3nL" TargetMode="External"/><Relationship Id="rId10" Type="http://schemas.openxmlformats.org/officeDocument/2006/relationships/hyperlink" Target="https://cutt.ly/HjAuOz7" TargetMode="External"/><Relationship Id="rId4" Type="http://schemas.openxmlformats.org/officeDocument/2006/relationships/hyperlink" Target="https://cutt.ly/7jAieEe" TargetMode="External"/><Relationship Id="rId9" Type="http://schemas.openxmlformats.org/officeDocument/2006/relationships/hyperlink" Target="https://cutt.ly/HjAuDC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4.wdp"/></Relationships>
</file>

<file path=ppt/slides/_rels/slide40.xml.rels><?xml version="1.0" encoding="UTF-8" standalone="yes"?>
<Relationships xmlns="http://schemas.openxmlformats.org/package/2006/relationships"><Relationship Id="rId3" Type="http://schemas.openxmlformats.org/officeDocument/2006/relationships/hyperlink" Target="https://checklists.opquast.com/fr/assurance-qualite-web/"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microsoft.com/office/2007/relationships/hdphoto" Target="../media/hdphoto22.wdp"/><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microsoft.com/office/2007/relationships/hdphoto" Target="../media/hdphoto23.wdp"/></Relationships>
</file>

<file path=ppt/slides/_rels/slide42.xml.rels><?xml version="1.0" encoding="UTF-8" standalone="yes"?>
<Relationships xmlns="http://schemas.openxmlformats.org/package/2006/relationships"><Relationship Id="rId3" Type="http://schemas.openxmlformats.org/officeDocument/2006/relationships/hyperlink" Target="https://ohiostate.pressbooks.pub/stratcommwriting/chapter/inverted-pyramid-style/"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microsoft.com/office/2007/relationships/hdphoto" Target="../media/hdphoto24.wdp"/></Relationships>
</file>

<file path=ppt/slides/_rels/slide46.xml.rels><?xml version="1.0" encoding="UTF-8" standalone="yes"?>
<Relationships xmlns="http://schemas.openxmlformats.org/package/2006/relationships"><Relationship Id="rId8" Type="http://schemas.openxmlformats.org/officeDocument/2006/relationships/hyperlink" Target="https://stylistme.com/marketing-digital/seo/algorithmes-google-2017-seo" TargetMode="External"/><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microsoft.com/office/2007/relationships/hdphoto" Target="../media/hdphoto25.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slideshare.net/SEOCamp/principes-de-fonctionnement-des-moteurs-renaud-joly-seo-campus-2010-3268138"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5.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hyperlink" Target="https://backlinko.com/google-ranking-factors" TargetMode="External"/><Relationship Id="rId4" Type="http://schemas.microsoft.com/office/2007/relationships/hdphoto" Target="../media/hdphoto26.wdp"/></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microsoft.com/office/2007/relationships/hdphoto" Target="../media/hdphoto27.wdp"/></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microsoft.com/office/2007/relationships/hdphoto" Target="../media/hdphoto27.wdp"/></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microsoft.com/office/2007/relationships/hdphoto" Target="../media/hdphoto28.wdp"/></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hyperlink" Target="https://1.fr/"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fr.semrush.com/"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www.definitions-marketing.com/definition/micro-moment-marketing/" TargetMode="External"/><Relationship Id="rId7"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hyperlink" Target="https://www.flaticon.com/authors/freepik"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sitew.com/Comment-optimiser-son-referencement/Comment-utiliser-mots-cles#Bien_choisir_ses_mots_cles_pour_ameliorer_son_referencement_Google" TargetMode="External"/><Relationship Id="rId2" Type="http://schemas.openxmlformats.org/officeDocument/2006/relationships/hyperlink" Target="https://www.seoquantum.com/billet/trafic-qualifie-longue-traine" TargetMode="Externa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59.xml.rels><?xml version="1.0" encoding="UTF-8" standalone="yes"?>
<Relationships xmlns="http://schemas.openxmlformats.org/package/2006/relationships"><Relationship Id="rId3" Type="http://schemas.openxmlformats.org/officeDocument/2006/relationships/hyperlink" Target="https://moz.com/search-ranking-factors/survey-results" TargetMode="External"/><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answerthepublic.com/" TargetMode="External"/><Relationship Id="rId1" Type="http://schemas.openxmlformats.org/officeDocument/2006/relationships/slideLayout" Target="../slideLayouts/slideLayout6.xml"/><Relationship Id="rId4" Type="http://schemas.microsoft.com/office/2007/relationships/hdphoto" Target="../media/hdphoto29.wdp"/></Relationships>
</file>

<file path=ppt/slides/_rels/slide61.xml.rels><?xml version="1.0" encoding="UTF-8" standalone="yes"?>
<Relationships xmlns="http://schemas.openxmlformats.org/package/2006/relationships"><Relationship Id="rId3" Type="http://schemas.microsoft.com/office/2007/relationships/hdphoto" Target="../media/hdphoto30.wdp"/><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microsoft.com/office/2007/relationships/hdphoto" Target="../media/hdphoto31.wdp"/><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1358E2F-244F-4D52-A7AD-4EF352C52B9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24707" y="5289635"/>
            <a:ext cx="2498143" cy="86458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F52C2EED-19D1-4528-BF11-D008FC2627F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65"/>
          <a:stretch/>
        </p:blipFill>
        <p:spPr>
          <a:xfrm>
            <a:off x="-13855" y="0"/>
            <a:ext cx="8397541" cy="6858000"/>
          </a:xfrm>
          <a:prstGeom prst="rect">
            <a:avLst/>
          </a:prstGeom>
        </p:spPr>
      </p:pic>
      <p:sp>
        <p:nvSpPr>
          <p:cNvPr id="10" name="ZoneTexte 9">
            <a:extLst>
              <a:ext uri="{FF2B5EF4-FFF2-40B4-BE49-F238E27FC236}">
                <a16:creationId xmlns:a16="http://schemas.microsoft.com/office/drawing/2014/main" id="{E8A6AD71-8A54-4ABD-ABD6-2AD533C9F4F2}"/>
              </a:ext>
            </a:extLst>
          </p:cNvPr>
          <p:cNvSpPr txBox="1"/>
          <p:nvPr/>
        </p:nvSpPr>
        <p:spPr>
          <a:xfrm>
            <a:off x="456903" y="6539347"/>
            <a:ext cx="1330954" cy="338554"/>
          </a:xfrm>
          <a:prstGeom prst="rect">
            <a:avLst/>
          </a:prstGeom>
          <a:solidFill>
            <a:srgbClr val="4D4949">
              <a:alpha val="70980"/>
            </a:srgbClr>
          </a:solidFill>
        </p:spPr>
        <p:txBody>
          <a:bodyPr wrap="square" rtlCol="0">
            <a:spAutoFit/>
          </a:bodyPr>
          <a:lstStyle/>
          <a:p>
            <a:r>
              <a:rPr lang="fr-FR" sz="1600" dirty="0">
                <a:solidFill>
                  <a:schemeClr val="bg1"/>
                </a:solidFill>
                <a:latin typeface="Roboto Light" panose="02000000000000000000" pitchFamily="2" charset="0"/>
                <a:ea typeface="Roboto Light" panose="02000000000000000000" pitchFamily="2" charset="0"/>
              </a:rPr>
              <a:t>Diane Dufort</a:t>
            </a:r>
          </a:p>
        </p:txBody>
      </p:sp>
      <p:sp>
        <p:nvSpPr>
          <p:cNvPr id="11" name="ZoneTexte 10">
            <a:extLst>
              <a:ext uri="{FF2B5EF4-FFF2-40B4-BE49-F238E27FC236}">
                <a16:creationId xmlns:a16="http://schemas.microsoft.com/office/drawing/2014/main" id="{5BB5F42D-966C-4DE5-ADC2-F81E2573525A}"/>
              </a:ext>
            </a:extLst>
          </p:cNvPr>
          <p:cNvSpPr txBox="1"/>
          <p:nvPr/>
        </p:nvSpPr>
        <p:spPr>
          <a:xfrm>
            <a:off x="5779301" y="484564"/>
            <a:ext cx="6317449" cy="1446550"/>
          </a:xfrm>
          <a:prstGeom prst="rect">
            <a:avLst/>
          </a:prstGeom>
          <a:noFill/>
        </p:spPr>
        <p:txBody>
          <a:bodyPr wrap="square" rtlCol="0">
            <a:spAutoFit/>
          </a:bodyPr>
          <a:lstStyle/>
          <a:p>
            <a:r>
              <a:rPr lang="fr-FR" sz="4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RÉDACTIO</a:t>
            </a:r>
            <a:r>
              <a:rPr lang="fr-FR" sz="4400" dirty="0">
                <a:solidFill>
                  <a:srgbClr val="ED7D31"/>
                </a:solidFill>
                <a:latin typeface="Open Sans Light" panose="020B0306030504020204" pitchFamily="34" charset="0"/>
                <a:ea typeface="Open Sans Light" panose="020B0306030504020204" pitchFamily="34" charset="0"/>
                <a:cs typeface="Open Sans Light" panose="020B0306030504020204" pitchFamily="34" charset="0"/>
              </a:rPr>
              <a:t>N WEB : </a:t>
            </a:r>
            <a:r>
              <a:rPr lang="fr-FR" sz="4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FONDAME</a:t>
            </a:r>
            <a:r>
              <a:rPr lang="fr-FR" sz="4400" dirty="0">
                <a:solidFill>
                  <a:srgbClr val="ED7D31"/>
                </a:solidFill>
                <a:latin typeface="Open Sans Light" panose="020B0306030504020204" pitchFamily="34" charset="0"/>
                <a:ea typeface="Open Sans Light" panose="020B0306030504020204" pitchFamily="34" charset="0"/>
                <a:cs typeface="Open Sans Light" panose="020B0306030504020204" pitchFamily="34" charset="0"/>
              </a:rPr>
              <a:t>NTAUX</a:t>
            </a:r>
          </a:p>
        </p:txBody>
      </p:sp>
      <p:sp>
        <p:nvSpPr>
          <p:cNvPr id="12" name="ZoneTexte 11">
            <a:extLst>
              <a:ext uri="{FF2B5EF4-FFF2-40B4-BE49-F238E27FC236}">
                <a16:creationId xmlns:a16="http://schemas.microsoft.com/office/drawing/2014/main" id="{77FF85B5-C95E-45A1-9832-8EE9A29CCA9F}"/>
              </a:ext>
            </a:extLst>
          </p:cNvPr>
          <p:cNvSpPr txBox="1"/>
          <p:nvPr/>
        </p:nvSpPr>
        <p:spPr>
          <a:xfrm>
            <a:off x="5782339" y="2021378"/>
            <a:ext cx="6317449" cy="630942"/>
          </a:xfrm>
          <a:prstGeom prst="rect">
            <a:avLst/>
          </a:prstGeom>
          <a:solidFill>
            <a:srgbClr val="F2F2F2">
              <a:alpha val="60000"/>
            </a:srgbClr>
          </a:solidFill>
        </p:spPr>
        <p:txBody>
          <a:bodyPr wrap="square" rtlCol="0">
            <a:spAutoFit/>
          </a:bodyPr>
          <a:lstStyle/>
          <a:p>
            <a:r>
              <a:rPr lang="fr-FR" sz="3500" cap="small"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Multimédia et web – COP (S1)</a:t>
            </a:r>
          </a:p>
        </p:txBody>
      </p:sp>
      <p:pic>
        <p:nvPicPr>
          <p:cNvPr id="8" name="Image 7">
            <a:extLst>
              <a:ext uri="{FF2B5EF4-FFF2-40B4-BE49-F238E27FC236}">
                <a16:creationId xmlns:a16="http://schemas.microsoft.com/office/drawing/2014/main" id="{DD5F18A4-2140-4785-A9F3-6934230DD5C7}"/>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556871" y="6360477"/>
            <a:ext cx="1106845" cy="196117"/>
          </a:xfrm>
          <a:prstGeom prst="rect">
            <a:avLst/>
          </a:prstGeom>
          <a:noFill/>
        </p:spPr>
      </p:pic>
    </p:spTree>
    <p:extLst>
      <p:ext uri="{BB962C8B-B14F-4D97-AF65-F5344CB8AC3E}">
        <p14:creationId xmlns:p14="http://schemas.microsoft.com/office/powerpoint/2010/main" val="68958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C82AA02-22A9-42B0-A64F-548AE6A1770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40000"/>
                    </a14:imgEffect>
                  </a14:imgLayer>
                </a14:imgProps>
              </a:ext>
              <a:ext uri="{28A0092B-C50C-407E-A947-70E740481C1C}">
                <a14:useLocalDpi xmlns:a14="http://schemas.microsoft.com/office/drawing/2010/main"/>
              </a:ext>
            </a:extLst>
          </a:blip>
          <a:srcRect l="-179"/>
          <a:stretch/>
        </p:blipFill>
        <p:spPr>
          <a:xfrm>
            <a:off x="-299604" y="0"/>
            <a:ext cx="7700580" cy="6858000"/>
          </a:xfrm>
          <a:prstGeom prst="rect">
            <a:avLst/>
          </a:prstGeom>
        </p:spPr>
      </p:pic>
      <p:grpSp>
        <p:nvGrpSpPr>
          <p:cNvPr id="3" name="Groupe 2">
            <a:extLst>
              <a:ext uri="{FF2B5EF4-FFF2-40B4-BE49-F238E27FC236}">
                <a16:creationId xmlns:a16="http://schemas.microsoft.com/office/drawing/2014/main" id="{6678CD49-26E5-4C6E-A171-0E2D5A0CD566}"/>
              </a:ext>
            </a:extLst>
          </p:cNvPr>
          <p:cNvGrpSpPr/>
          <p:nvPr/>
        </p:nvGrpSpPr>
        <p:grpSpPr>
          <a:xfrm>
            <a:off x="5928855" y="0"/>
            <a:ext cx="6091080" cy="6858000"/>
            <a:chOff x="644564" y="730811"/>
            <a:chExt cx="6091080" cy="6858000"/>
          </a:xfrm>
        </p:grpSpPr>
        <p:sp>
          <p:nvSpPr>
            <p:cNvPr id="4" name="ZoneTexte 3">
              <a:extLst>
                <a:ext uri="{FF2B5EF4-FFF2-40B4-BE49-F238E27FC236}">
                  <a16:creationId xmlns:a16="http://schemas.microsoft.com/office/drawing/2014/main" id="{CB4D0177-B1D4-439B-9480-726DD9733404}"/>
                </a:ext>
              </a:extLst>
            </p:cNvPr>
            <p:cNvSpPr txBox="1"/>
            <p:nvPr/>
          </p:nvSpPr>
          <p:spPr>
            <a:xfrm>
              <a:off x="644564" y="2182504"/>
              <a:ext cx="1623757" cy="1446550"/>
            </a:xfrm>
            <a:prstGeom prst="rect">
              <a:avLst/>
            </a:prstGeom>
            <a:noFill/>
          </p:spPr>
          <p:txBody>
            <a:bodyPr wrap="square" rtlCol="0">
              <a:spAutoFit/>
            </a:bodyPr>
            <a:lstStyle/>
            <a:p>
              <a:r>
                <a:rPr lang="fr-FR" sz="88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p>
          </p:txBody>
        </p:sp>
        <p:sp>
          <p:nvSpPr>
            <p:cNvPr id="5" name="ZoneTexte 4">
              <a:extLst>
                <a:ext uri="{FF2B5EF4-FFF2-40B4-BE49-F238E27FC236}">
                  <a16:creationId xmlns:a16="http://schemas.microsoft.com/office/drawing/2014/main" id="{6048CE60-56F9-4C6E-AB3C-2BD0913F9DD8}"/>
                </a:ext>
              </a:extLst>
            </p:cNvPr>
            <p:cNvSpPr txBox="1"/>
            <p:nvPr/>
          </p:nvSpPr>
          <p:spPr>
            <a:xfrm>
              <a:off x="2212447" y="2351782"/>
              <a:ext cx="4523197" cy="4216539"/>
            </a:xfrm>
            <a:prstGeom prst="rect">
              <a:avLst/>
            </a:prstGeom>
            <a:noFill/>
          </p:spPr>
          <p:txBody>
            <a:bodyPr wrap="square" rtlCol="0">
              <a:spAutoFit/>
            </a:bodyPr>
            <a:lstStyle/>
            <a:p>
              <a:r>
                <a:rPr lang="fr-FR" sz="3600" dirty="0">
                  <a:solidFill>
                    <a:srgbClr val="F8680D"/>
                  </a:solidFill>
                  <a:latin typeface="Open Sans" panose="020B0606030504020204" pitchFamily="34" charset="0"/>
                  <a:ea typeface="Open Sans" panose="020B0606030504020204" pitchFamily="34" charset="0"/>
                  <a:cs typeface="Open Sans" panose="020B0606030504020204" pitchFamily="34" charset="0"/>
                </a:rPr>
                <a:t>Stratégie éditoriale</a:t>
              </a:r>
            </a:p>
            <a:p>
              <a:pPr defTabSz="265113"/>
              <a:r>
                <a:rPr lang="fr-FR" sz="32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Définitions, contenu</a:t>
              </a:r>
            </a:p>
            <a:p>
              <a:pPr defTabSz="265113"/>
              <a:r>
                <a:rPr lang="fr-FR" sz="32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Exemple</a:t>
              </a:r>
            </a:p>
            <a:p>
              <a:pPr defTabSz="265113"/>
              <a:r>
                <a:rPr lang="fr-FR" sz="32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Connaître sa cible</a:t>
              </a:r>
            </a:p>
            <a:p>
              <a:pPr lvl="1" defTabSz="265113"/>
              <a:r>
                <a:rPr lang="fr-FR" sz="24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Collecte de données</a:t>
              </a:r>
            </a:p>
            <a:p>
              <a:pPr lvl="1" defTabSz="265113"/>
              <a:r>
                <a:rPr lang="fr-FR" sz="24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Méthode des </a:t>
              </a:r>
              <a:r>
                <a:rPr lang="fr-FR" sz="2400" dirty="0" err="1">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personas</a:t>
              </a:r>
              <a:endParaRPr lang="fr-FR" sz="24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endParaRPr>
            </a:p>
            <a:p>
              <a:pPr lvl="1" defTabSz="265113"/>
              <a:r>
                <a:rPr lang="fr-FR" sz="24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Lecture sur écran</a:t>
              </a:r>
            </a:p>
            <a:p>
              <a:pPr marL="265113" lvl="1" defTabSz="265113"/>
              <a:r>
                <a:rPr kumimoji="0" lang="fr-FR" sz="3200" b="0" i="0" u="none" strike="noStrike" kern="1200" cap="none" spc="0" normalizeH="0" baseline="0" noProof="0" dirty="0">
                  <a:ln>
                    <a:noFill/>
                  </a:ln>
                  <a:solidFill>
                    <a:srgbClr val="F8680D"/>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Ligne éditoriale</a:t>
              </a:r>
            </a:p>
            <a:p>
              <a:pPr marL="265113" lvl="1" defTabSz="265113"/>
              <a:r>
                <a:rPr lang="fr-FR" sz="32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sz="24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Définition</a:t>
              </a:r>
            </a:p>
          </p:txBody>
        </p:sp>
        <p:cxnSp>
          <p:nvCxnSpPr>
            <p:cNvPr id="6" name="Connecteur droit 5">
              <a:extLst>
                <a:ext uri="{FF2B5EF4-FFF2-40B4-BE49-F238E27FC236}">
                  <a16:creationId xmlns:a16="http://schemas.microsoft.com/office/drawing/2014/main" id="{0E0908DA-3F0B-40D2-BE11-D666328F003E}"/>
                </a:ext>
              </a:extLst>
            </p:cNvPr>
            <p:cNvCxnSpPr>
              <a:cxnSpLocks/>
            </p:cNvCxnSpPr>
            <p:nvPr/>
          </p:nvCxnSpPr>
          <p:spPr>
            <a:xfrm>
              <a:off x="2113877" y="730811"/>
              <a:ext cx="0" cy="6858000"/>
            </a:xfrm>
            <a:prstGeom prst="line">
              <a:avLst/>
            </a:prstGeom>
            <a:ln>
              <a:solidFill>
                <a:srgbClr val="F8680D"/>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097471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56290-06D8-4F47-BB2B-C460BFC28954}"/>
              </a:ext>
            </a:extLst>
          </p:cNvPr>
          <p:cNvSpPr/>
          <p:nvPr/>
        </p:nvSpPr>
        <p:spPr>
          <a:xfrm>
            <a:off x="623248" y="2033809"/>
            <a:ext cx="10945505" cy="3745724"/>
          </a:xfrm>
          <a:prstGeom prst="rect">
            <a:avLst/>
          </a:prstGeom>
          <a:noFill/>
          <a:ln>
            <a:solidFill>
              <a:srgbClr val="F868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Titre 46">
            <a:extLst>
              <a:ext uri="{FF2B5EF4-FFF2-40B4-BE49-F238E27FC236}">
                <a16:creationId xmlns:a16="http://schemas.microsoft.com/office/drawing/2014/main" id="{5BDF6C94-E654-4F69-8DE7-F3B6B208D820}"/>
              </a:ext>
            </a:extLst>
          </p:cNvPr>
          <p:cNvSpPr>
            <a:spLocks noGrp="1"/>
          </p:cNvSpPr>
          <p:nvPr>
            <p:ph type="title"/>
          </p:nvPr>
        </p:nvSpPr>
        <p:spPr/>
        <p:txBody>
          <a:bodyPr/>
          <a:lstStyle/>
          <a:p>
            <a:r>
              <a:rPr lang="fr-FR" dirty="0"/>
              <a:t>2. Stratégie éditoriale </a:t>
            </a:r>
          </a:p>
        </p:txBody>
      </p:sp>
      <p:sp>
        <p:nvSpPr>
          <p:cNvPr id="55" name="Titre 3">
            <a:extLst>
              <a:ext uri="{FF2B5EF4-FFF2-40B4-BE49-F238E27FC236}">
                <a16:creationId xmlns:a16="http://schemas.microsoft.com/office/drawing/2014/main" id="{45149ACB-F6A1-42E4-8474-D7F7AB085CD5}"/>
              </a:ext>
            </a:extLst>
          </p:cNvPr>
          <p:cNvSpPr txBox="1">
            <a:spLocks/>
          </p:cNvSpPr>
          <p:nvPr/>
        </p:nvSpPr>
        <p:spPr>
          <a:xfrm>
            <a:off x="838199" y="1572028"/>
            <a:ext cx="10117017"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Une étape essentielle avant d'aborder la production de contenus </a:t>
            </a:r>
          </a:p>
        </p:txBody>
      </p:sp>
      <p:sp>
        <p:nvSpPr>
          <p:cNvPr id="3" name="Rectangle 2">
            <a:extLst>
              <a:ext uri="{FF2B5EF4-FFF2-40B4-BE49-F238E27FC236}">
                <a16:creationId xmlns:a16="http://schemas.microsoft.com/office/drawing/2014/main" id="{8CC47AB4-6C82-44FA-8F55-D93BE9EA32AB}"/>
              </a:ext>
            </a:extLst>
          </p:cNvPr>
          <p:cNvSpPr/>
          <p:nvPr/>
        </p:nvSpPr>
        <p:spPr>
          <a:xfrm>
            <a:off x="4816469" y="3613536"/>
            <a:ext cx="2559062" cy="586269"/>
          </a:xfrm>
          <a:prstGeom prst="rect">
            <a:avLst/>
          </a:prstGeom>
          <a:solidFill>
            <a:schemeClr val="bg1"/>
          </a:solidFill>
          <a:ln>
            <a:solidFill>
              <a:srgbClr val="4D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Stratégie éditoriale</a:t>
            </a:r>
          </a:p>
        </p:txBody>
      </p:sp>
      <p:sp>
        <p:nvSpPr>
          <p:cNvPr id="21" name="ZoneTexte 20">
            <a:extLst>
              <a:ext uri="{FF2B5EF4-FFF2-40B4-BE49-F238E27FC236}">
                <a16:creationId xmlns:a16="http://schemas.microsoft.com/office/drawing/2014/main" id="{2248DF28-DF50-4567-97A4-1978CFA3EE47}"/>
              </a:ext>
            </a:extLst>
          </p:cNvPr>
          <p:cNvSpPr txBox="1"/>
          <p:nvPr/>
        </p:nvSpPr>
        <p:spPr>
          <a:xfrm>
            <a:off x="623972" y="5794473"/>
            <a:ext cx="10657383" cy="70788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La </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charte éditoriale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est un document de travail qui va formaliser les principaux éléments de la stratégie éditoriale</a:t>
            </a:r>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2" name="Groupe 41">
            <a:extLst>
              <a:ext uri="{FF2B5EF4-FFF2-40B4-BE49-F238E27FC236}">
                <a16:creationId xmlns:a16="http://schemas.microsoft.com/office/drawing/2014/main" id="{DE8BD84F-8F0A-4F0F-BA6D-E86CFF293319}"/>
              </a:ext>
            </a:extLst>
          </p:cNvPr>
          <p:cNvGrpSpPr/>
          <p:nvPr/>
        </p:nvGrpSpPr>
        <p:grpSpPr>
          <a:xfrm>
            <a:off x="4816469" y="2253832"/>
            <a:ext cx="2559062" cy="1359704"/>
            <a:chOff x="4816469" y="2253832"/>
            <a:chExt cx="2559062" cy="1359704"/>
          </a:xfrm>
        </p:grpSpPr>
        <p:sp>
          <p:nvSpPr>
            <p:cNvPr id="10" name="Rectangle 9">
              <a:extLst>
                <a:ext uri="{FF2B5EF4-FFF2-40B4-BE49-F238E27FC236}">
                  <a16:creationId xmlns:a16="http://schemas.microsoft.com/office/drawing/2014/main" id="{DBFE945A-3332-4840-9403-6D75E1323CB6}"/>
                </a:ext>
              </a:extLst>
            </p:cNvPr>
            <p:cNvSpPr/>
            <p:nvPr/>
          </p:nvSpPr>
          <p:spPr>
            <a:xfrm>
              <a:off x="4816469" y="2253832"/>
              <a:ext cx="2559062" cy="586269"/>
            </a:xfrm>
            <a:prstGeom prst="rect">
              <a:avLst/>
            </a:prstGeom>
            <a:solidFill>
              <a:schemeClr val="bg1"/>
            </a:solidFill>
            <a:ln>
              <a:solidFill>
                <a:srgbClr val="4D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Objectifs à atteindre</a:t>
              </a:r>
            </a:p>
          </p:txBody>
        </p:sp>
        <p:cxnSp>
          <p:nvCxnSpPr>
            <p:cNvPr id="8" name="Connecteur droit avec flèche 7">
              <a:extLst>
                <a:ext uri="{FF2B5EF4-FFF2-40B4-BE49-F238E27FC236}">
                  <a16:creationId xmlns:a16="http://schemas.microsoft.com/office/drawing/2014/main" id="{82457D4F-A71F-43EA-916F-3728B42159A2}"/>
                </a:ext>
              </a:extLst>
            </p:cNvPr>
            <p:cNvCxnSpPr>
              <a:cxnSpLocks/>
              <a:stCxn id="3" idx="0"/>
              <a:endCxn id="10" idx="2"/>
            </p:cNvCxnSpPr>
            <p:nvPr/>
          </p:nvCxnSpPr>
          <p:spPr>
            <a:xfrm flipV="1">
              <a:off x="6096000" y="2840101"/>
              <a:ext cx="0" cy="773435"/>
            </a:xfrm>
            <a:prstGeom prst="straightConnector1">
              <a:avLst/>
            </a:prstGeom>
            <a:ln>
              <a:solidFill>
                <a:srgbClr val="4D494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e 42">
            <a:extLst>
              <a:ext uri="{FF2B5EF4-FFF2-40B4-BE49-F238E27FC236}">
                <a16:creationId xmlns:a16="http://schemas.microsoft.com/office/drawing/2014/main" id="{C81ABD95-F917-466B-A84D-AED968CDDAB7}"/>
              </a:ext>
            </a:extLst>
          </p:cNvPr>
          <p:cNvGrpSpPr/>
          <p:nvPr/>
        </p:nvGrpSpPr>
        <p:grpSpPr>
          <a:xfrm>
            <a:off x="7096836" y="2417155"/>
            <a:ext cx="3228679" cy="1196381"/>
            <a:chOff x="7096836" y="2417155"/>
            <a:chExt cx="3228679" cy="1196381"/>
          </a:xfrm>
        </p:grpSpPr>
        <p:sp>
          <p:nvSpPr>
            <p:cNvPr id="11" name="Rectangle 10">
              <a:extLst>
                <a:ext uri="{FF2B5EF4-FFF2-40B4-BE49-F238E27FC236}">
                  <a16:creationId xmlns:a16="http://schemas.microsoft.com/office/drawing/2014/main" id="{BAD5FC78-FFD6-40D1-A993-75B6BB36B81F}"/>
                </a:ext>
              </a:extLst>
            </p:cNvPr>
            <p:cNvSpPr/>
            <p:nvPr/>
          </p:nvSpPr>
          <p:spPr>
            <a:xfrm>
              <a:off x="7766453" y="2417155"/>
              <a:ext cx="2559062" cy="586269"/>
            </a:xfrm>
            <a:prstGeom prst="rect">
              <a:avLst/>
            </a:prstGeom>
            <a:solidFill>
              <a:schemeClr val="bg1"/>
            </a:solidFill>
            <a:ln>
              <a:solidFill>
                <a:srgbClr val="4D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Cible(s)</a:t>
              </a:r>
            </a:p>
          </p:txBody>
        </p:sp>
        <p:cxnSp>
          <p:nvCxnSpPr>
            <p:cNvPr id="24" name="Connecteur droit avec flèche 23">
              <a:extLst>
                <a:ext uri="{FF2B5EF4-FFF2-40B4-BE49-F238E27FC236}">
                  <a16:creationId xmlns:a16="http://schemas.microsoft.com/office/drawing/2014/main" id="{D5B7AA8A-7FB4-4208-B282-EE093BE8D381}"/>
                </a:ext>
              </a:extLst>
            </p:cNvPr>
            <p:cNvCxnSpPr/>
            <p:nvPr/>
          </p:nvCxnSpPr>
          <p:spPr>
            <a:xfrm flipV="1">
              <a:off x="7096836" y="3003424"/>
              <a:ext cx="724767" cy="610112"/>
            </a:xfrm>
            <a:prstGeom prst="straightConnector1">
              <a:avLst/>
            </a:prstGeom>
            <a:ln>
              <a:solidFill>
                <a:srgbClr val="4D494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e 43">
            <a:extLst>
              <a:ext uri="{FF2B5EF4-FFF2-40B4-BE49-F238E27FC236}">
                <a16:creationId xmlns:a16="http://schemas.microsoft.com/office/drawing/2014/main" id="{8FA94D95-A947-4926-93DC-FE906B54CA94}"/>
              </a:ext>
            </a:extLst>
          </p:cNvPr>
          <p:cNvGrpSpPr/>
          <p:nvPr/>
        </p:nvGrpSpPr>
        <p:grpSpPr>
          <a:xfrm>
            <a:off x="7375531" y="3175687"/>
            <a:ext cx="3639300" cy="730984"/>
            <a:chOff x="7375531" y="3175687"/>
            <a:chExt cx="3639300" cy="730984"/>
          </a:xfrm>
        </p:grpSpPr>
        <p:sp>
          <p:nvSpPr>
            <p:cNvPr id="17" name="Rectangle 16">
              <a:extLst>
                <a:ext uri="{FF2B5EF4-FFF2-40B4-BE49-F238E27FC236}">
                  <a16:creationId xmlns:a16="http://schemas.microsoft.com/office/drawing/2014/main" id="{23D5B5A6-746A-42EC-9547-B9AE9B8AB1EC}"/>
                </a:ext>
              </a:extLst>
            </p:cNvPr>
            <p:cNvSpPr/>
            <p:nvPr/>
          </p:nvSpPr>
          <p:spPr>
            <a:xfrm>
              <a:off x="8455769" y="3175687"/>
              <a:ext cx="2559062" cy="586269"/>
            </a:xfrm>
            <a:prstGeom prst="rect">
              <a:avLst/>
            </a:prstGeom>
            <a:solidFill>
              <a:schemeClr val="bg1"/>
            </a:solidFill>
            <a:ln>
              <a:solidFill>
                <a:srgbClr val="4D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Médias</a:t>
              </a:r>
            </a:p>
          </p:txBody>
        </p:sp>
        <p:cxnSp>
          <p:nvCxnSpPr>
            <p:cNvPr id="26" name="Connecteur droit avec flèche 25">
              <a:extLst>
                <a:ext uri="{FF2B5EF4-FFF2-40B4-BE49-F238E27FC236}">
                  <a16:creationId xmlns:a16="http://schemas.microsoft.com/office/drawing/2014/main" id="{60B84AF3-76AC-4B84-BE59-1920703B6DB9}"/>
                </a:ext>
              </a:extLst>
            </p:cNvPr>
            <p:cNvCxnSpPr>
              <a:stCxn id="3" idx="3"/>
              <a:endCxn id="17" idx="1"/>
            </p:cNvCxnSpPr>
            <p:nvPr/>
          </p:nvCxnSpPr>
          <p:spPr>
            <a:xfrm flipV="1">
              <a:off x="7375531" y="3468822"/>
              <a:ext cx="1080238" cy="437849"/>
            </a:xfrm>
            <a:prstGeom prst="straightConnector1">
              <a:avLst/>
            </a:prstGeom>
            <a:ln>
              <a:solidFill>
                <a:srgbClr val="4D494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e 44">
            <a:extLst>
              <a:ext uri="{FF2B5EF4-FFF2-40B4-BE49-F238E27FC236}">
                <a16:creationId xmlns:a16="http://schemas.microsoft.com/office/drawing/2014/main" id="{28598254-0AF3-4B02-9613-F0AA3AD766CF}"/>
              </a:ext>
            </a:extLst>
          </p:cNvPr>
          <p:cNvGrpSpPr/>
          <p:nvPr/>
        </p:nvGrpSpPr>
        <p:grpSpPr>
          <a:xfrm>
            <a:off x="7375531" y="3906671"/>
            <a:ext cx="3639300" cy="660993"/>
            <a:chOff x="7375531" y="3906671"/>
            <a:chExt cx="3639300" cy="660993"/>
          </a:xfrm>
        </p:grpSpPr>
        <p:sp>
          <p:nvSpPr>
            <p:cNvPr id="18" name="Rectangle 17">
              <a:extLst>
                <a:ext uri="{FF2B5EF4-FFF2-40B4-BE49-F238E27FC236}">
                  <a16:creationId xmlns:a16="http://schemas.microsoft.com/office/drawing/2014/main" id="{5FF2B3DF-7840-47FF-B690-E9FFF257DF5C}"/>
                </a:ext>
              </a:extLst>
            </p:cNvPr>
            <p:cNvSpPr/>
            <p:nvPr/>
          </p:nvSpPr>
          <p:spPr>
            <a:xfrm>
              <a:off x="8455769" y="3981395"/>
              <a:ext cx="2559062" cy="586269"/>
            </a:xfrm>
            <a:prstGeom prst="rect">
              <a:avLst/>
            </a:prstGeom>
            <a:solidFill>
              <a:schemeClr val="bg1"/>
            </a:solidFill>
            <a:ln>
              <a:solidFill>
                <a:srgbClr val="4D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Canaux/Outils de communication</a:t>
              </a:r>
            </a:p>
          </p:txBody>
        </p:sp>
        <p:cxnSp>
          <p:nvCxnSpPr>
            <p:cNvPr id="28" name="Connecteur droit avec flèche 27">
              <a:extLst>
                <a:ext uri="{FF2B5EF4-FFF2-40B4-BE49-F238E27FC236}">
                  <a16:creationId xmlns:a16="http://schemas.microsoft.com/office/drawing/2014/main" id="{F4C3CFE6-B6EA-4999-8D35-D73CB3DF6C40}"/>
                </a:ext>
              </a:extLst>
            </p:cNvPr>
            <p:cNvCxnSpPr>
              <a:stCxn id="3" idx="3"/>
              <a:endCxn id="18" idx="1"/>
            </p:cNvCxnSpPr>
            <p:nvPr/>
          </p:nvCxnSpPr>
          <p:spPr>
            <a:xfrm>
              <a:off x="7375531" y="3906671"/>
              <a:ext cx="1080238" cy="367859"/>
            </a:xfrm>
            <a:prstGeom prst="straightConnector1">
              <a:avLst/>
            </a:prstGeom>
            <a:ln>
              <a:solidFill>
                <a:srgbClr val="4D494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e 45">
            <a:extLst>
              <a:ext uri="{FF2B5EF4-FFF2-40B4-BE49-F238E27FC236}">
                <a16:creationId xmlns:a16="http://schemas.microsoft.com/office/drawing/2014/main" id="{E3EF6F58-3064-4726-8799-B51D70AEDABD}"/>
              </a:ext>
            </a:extLst>
          </p:cNvPr>
          <p:cNvGrpSpPr/>
          <p:nvPr/>
        </p:nvGrpSpPr>
        <p:grpSpPr>
          <a:xfrm>
            <a:off x="7096836" y="4199805"/>
            <a:ext cx="3228679" cy="1190860"/>
            <a:chOff x="7096836" y="4199805"/>
            <a:chExt cx="3228679" cy="1190860"/>
          </a:xfrm>
        </p:grpSpPr>
        <p:sp>
          <p:nvSpPr>
            <p:cNvPr id="12" name="Rectangle 11">
              <a:extLst>
                <a:ext uri="{FF2B5EF4-FFF2-40B4-BE49-F238E27FC236}">
                  <a16:creationId xmlns:a16="http://schemas.microsoft.com/office/drawing/2014/main" id="{15CA0C67-AD05-4364-8013-D5CD694722C0}"/>
                </a:ext>
              </a:extLst>
            </p:cNvPr>
            <p:cNvSpPr/>
            <p:nvPr/>
          </p:nvSpPr>
          <p:spPr>
            <a:xfrm>
              <a:off x="7766453" y="4804396"/>
              <a:ext cx="2559062" cy="586269"/>
            </a:xfrm>
            <a:prstGeom prst="rect">
              <a:avLst/>
            </a:prstGeom>
            <a:solidFill>
              <a:schemeClr val="bg1"/>
            </a:solidFill>
            <a:ln>
              <a:solidFill>
                <a:srgbClr val="4D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Planning de publication</a:t>
              </a:r>
            </a:p>
          </p:txBody>
        </p:sp>
        <p:cxnSp>
          <p:nvCxnSpPr>
            <p:cNvPr id="30" name="Connecteur droit avec flèche 29">
              <a:extLst>
                <a:ext uri="{FF2B5EF4-FFF2-40B4-BE49-F238E27FC236}">
                  <a16:creationId xmlns:a16="http://schemas.microsoft.com/office/drawing/2014/main" id="{9D50B7FA-0E0E-441B-92BE-41321778D0F7}"/>
                </a:ext>
              </a:extLst>
            </p:cNvPr>
            <p:cNvCxnSpPr>
              <a:cxnSpLocks/>
            </p:cNvCxnSpPr>
            <p:nvPr/>
          </p:nvCxnSpPr>
          <p:spPr>
            <a:xfrm>
              <a:off x="7096836" y="4199805"/>
              <a:ext cx="663427" cy="610112"/>
            </a:xfrm>
            <a:prstGeom prst="straightConnector1">
              <a:avLst/>
            </a:prstGeom>
            <a:ln>
              <a:solidFill>
                <a:srgbClr val="4D494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e 47">
            <a:extLst>
              <a:ext uri="{FF2B5EF4-FFF2-40B4-BE49-F238E27FC236}">
                <a16:creationId xmlns:a16="http://schemas.microsoft.com/office/drawing/2014/main" id="{AA7C4C16-BF23-47E2-9726-1CEB60DD236A}"/>
              </a:ext>
            </a:extLst>
          </p:cNvPr>
          <p:cNvGrpSpPr/>
          <p:nvPr/>
        </p:nvGrpSpPr>
        <p:grpSpPr>
          <a:xfrm>
            <a:off x="4822659" y="4199805"/>
            <a:ext cx="2559062" cy="1480314"/>
            <a:chOff x="4822659" y="4199805"/>
            <a:chExt cx="2559062" cy="1480314"/>
          </a:xfrm>
        </p:grpSpPr>
        <p:sp>
          <p:nvSpPr>
            <p:cNvPr id="13" name="Rectangle 12">
              <a:extLst>
                <a:ext uri="{FF2B5EF4-FFF2-40B4-BE49-F238E27FC236}">
                  <a16:creationId xmlns:a16="http://schemas.microsoft.com/office/drawing/2014/main" id="{F2F58AA2-C7F0-45B2-8EF1-D29610889CAB}"/>
                </a:ext>
              </a:extLst>
            </p:cNvPr>
            <p:cNvSpPr/>
            <p:nvPr/>
          </p:nvSpPr>
          <p:spPr>
            <a:xfrm>
              <a:off x="4822659" y="5093850"/>
              <a:ext cx="2559062" cy="586269"/>
            </a:xfrm>
            <a:prstGeom prst="rect">
              <a:avLst/>
            </a:prstGeom>
            <a:solidFill>
              <a:schemeClr val="bg1"/>
            </a:solidFill>
            <a:ln>
              <a:solidFill>
                <a:srgbClr val="4D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Processus de travail des rédacteurs</a:t>
              </a:r>
            </a:p>
          </p:txBody>
        </p:sp>
        <p:cxnSp>
          <p:nvCxnSpPr>
            <p:cNvPr id="32" name="Connecteur droit avec flèche 31">
              <a:extLst>
                <a:ext uri="{FF2B5EF4-FFF2-40B4-BE49-F238E27FC236}">
                  <a16:creationId xmlns:a16="http://schemas.microsoft.com/office/drawing/2014/main" id="{004947B7-65B9-44B4-89B0-4F9BDA0F9B7C}"/>
                </a:ext>
              </a:extLst>
            </p:cNvPr>
            <p:cNvCxnSpPr>
              <a:stCxn id="3" idx="2"/>
              <a:endCxn id="13" idx="0"/>
            </p:cNvCxnSpPr>
            <p:nvPr/>
          </p:nvCxnSpPr>
          <p:spPr>
            <a:xfrm>
              <a:off x="6096000" y="4199805"/>
              <a:ext cx="6190" cy="894045"/>
            </a:xfrm>
            <a:prstGeom prst="straightConnector1">
              <a:avLst/>
            </a:prstGeom>
            <a:ln>
              <a:solidFill>
                <a:srgbClr val="4D494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e 48">
            <a:extLst>
              <a:ext uri="{FF2B5EF4-FFF2-40B4-BE49-F238E27FC236}">
                <a16:creationId xmlns:a16="http://schemas.microsoft.com/office/drawing/2014/main" id="{A1947821-9317-4066-B103-69F6A107469C}"/>
              </a:ext>
            </a:extLst>
          </p:cNvPr>
          <p:cNvGrpSpPr/>
          <p:nvPr/>
        </p:nvGrpSpPr>
        <p:grpSpPr>
          <a:xfrm>
            <a:off x="1919809" y="4199805"/>
            <a:ext cx="3116215" cy="1190860"/>
            <a:chOff x="1919809" y="4199805"/>
            <a:chExt cx="3116215" cy="1190860"/>
          </a:xfrm>
        </p:grpSpPr>
        <p:sp>
          <p:nvSpPr>
            <p:cNvPr id="14" name="Rectangle 13">
              <a:extLst>
                <a:ext uri="{FF2B5EF4-FFF2-40B4-BE49-F238E27FC236}">
                  <a16:creationId xmlns:a16="http://schemas.microsoft.com/office/drawing/2014/main" id="{DFA10298-3E10-43F2-9057-A78F1D6FF57B}"/>
                </a:ext>
              </a:extLst>
            </p:cNvPr>
            <p:cNvSpPr/>
            <p:nvPr/>
          </p:nvSpPr>
          <p:spPr>
            <a:xfrm>
              <a:off x="1919809" y="4804396"/>
              <a:ext cx="2559062" cy="586269"/>
            </a:xfrm>
            <a:prstGeom prst="rect">
              <a:avLst/>
            </a:prstGeom>
            <a:solidFill>
              <a:schemeClr val="bg1"/>
            </a:solidFill>
            <a:ln>
              <a:solidFill>
                <a:srgbClr val="4D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Ligne éditoriale</a:t>
              </a:r>
            </a:p>
          </p:txBody>
        </p:sp>
        <p:cxnSp>
          <p:nvCxnSpPr>
            <p:cNvPr id="35" name="Connecteur droit avec flèche 34">
              <a:extLst>
                <a:ext uri="{FF2B5EF4-FFF2-40B4-BE49-F238E27FC236}">
                  <a16:creationId xmlns:a16="http://schemas.microsoft.com/office/drawing/2014/main" id="{5D1B19C1-D04E-4B13-9800-E3780757699A}"/>
                </a:ext>
              </a:extLst>
            </p:cNvPr>
            <p:cNvCxnSpPr>
              <a:cxnSpLocks/>
            </p:cNvCxnSpPr>
            <p:nvPr/>
          </p:nvCxnSpPr>
          <p:spPr>
            <a:xfrm flipH="1">
              <a:off x="4478871" y="4199805"/>
              <a:ext cx="557153" cy="604591"/>
            </a:xfrm>
            <a:prstGeom prst="straightConnector1">
              <a:avLst/>
            </a:prstGeom>
            <a:ln>
              <a:solidFill>
                <a:srgbClr val="4D494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e 51">
            <a:extLst>
              <a:ext uri="{FF2B5EF4-FFF2-40B4-BE49-F238E27FC236}">
                <a16:creationId xmlns:a16="http://schemas.microsoft.com/office/drawing/2014/main" id="{5D8D4F5A-58C6-45F7-B412-524850BD673B}"/>
              </a:ext>
            </a:extLst>
          </p:cNvPr>
          <p:cNvGrpSpPr/>
          <p:nvPr/>
        </p:nvGrpSpPr>
        <p:grpSpPr>
          <a:xfrm>
            <a:off x="1919809" y="2417155"/>
            <a:ext cx="3116215" cy="1196381"/>
            <a:chOff x="1919809" y="2417155"/>
            <a:chExt cx="3116215" cy="1196381"/>
          </a:xfrm>
        </p:grpSpPr>
        <p:sp>
          <p:nvSpPr>
            <p:cNvPr id="16" name="Rectangle 15">
              <a:extLst>
                <a:ext uri="{FF2B5EF4-FFF2-40B4-BE49-F238E27FC236}">
                  <a16:creationId xmlns:a16="http://schemas.microsoft.com/office/drawing/2014/main" id="{3DE3A944-3908-4901-A174-A1A6B6D2CC9B}"/>
                </a:ext>
              </a:extLst>
            </p:cNvPr>
            <p:cNvSpPr/>
            <p:nvPr/>
          </p:nvSpPr>
          <p:spPr>
            <a:xfrm>
              <a:off x="1919809" y="2417155"/>
              <a:ext cx="2559062" cy="586269"/>
            </a:xfrm>
            <a:prstGeom prst="rect">
              <a:avLst/>
            </a:prstGeom>
            <a:solidFill>
              <a:schemeClr val="bg1"/>
            </a:solidFill>
            <a:ln>
              <a:solidFill>
                <a:srgbClr val="4D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Évaluation de l'impact, suivi</a:t>
              </a:r>
            </a:p>
          </p:txBody>
        </p:sp>
        <p:cxnSp>
          <p:nvCxnSpPr>
            <p:cNvPr id="37" name="Connecteur droit avec flèche 36">
              <a:extLst>
                <a:ext uri="{FF2B5EF4-FFF2-40B4-BE49-F238E27FC236}">
                  <a16:creationId xmlns:a16="http://schemas.microsoft.com/office/drawing/2014/main" id="{7EFF80A5-E508-4ACC-A018-37F170EB32DA}"/>
                </a:ext>
              </a:extLst>
            </p:cNvPr>
            <p:cNvCxnSpPr>
              <a:cxnSpLocks/>
            </p:cNvCxnSpPr>
            <p:nvPr/>
          </p:nvCxnSpPr>
          <p:spPr>
            <a:xfrm flipH="1" flipV="1">
              <a:off x="4478871" y="3003424"/>
              <a:ext cx="557153" cy="610112"/>
            </a:xfrm>
            <a:prstGeom prst="straightConnector1">
              <a:avLst/>
            </a:prstGeom>
            <a:ln>
              <a:solidFill>
                <a:srgbClr val="4D494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e 50">
            <a:extLst>
              <a:ext uri="{FF2B5EF4-FFF2-40B4-BE49-F238E27FC236}">
                <a16:creationId xmlns:a16="http://schemas.microsoft.com/office/drawing/2014/main" id="{5CDBE17F-4552-430C-96B0-F13948FB48A8}"/>
              </a:ext>
            </a:extLst>
          </p:cNvPr>
          <p:cNvGrpSpPr/>
          <p:nvPr/>
        </p:nvGrpSpPr>
        <p:grpSpPr>
          <a:xfrm>
            <a:off x="1177169" y="3175687"/>
            <a:ext cx="3639300" cy="730984"/>
            <a:chOff x="1177169" y="3175687"/>
            <a:chExt cx="3639300" cy="730984"/>
          </a:xfrm>
        </p:grpSpPr>
        <p:sp>
          <p:nvSpPr>
            <p:cNvPr id="19" name="Rectangle 18">
              <a:extLst>
                <a:ext uri="{FF2B5EF4-FFF2-40B4-BE49-F238E27FC236}">
                  <a16:creationId xmlns:a16="http://schemas.microsoft.com/office/drawing/2014/main" id="{023A7356-47D3-42B6-8B1C-E0C782C6AF44}"/>
                </a:ext>
              </a:extLst>
            </p:cNvPr>
            <p:cNvSpPr/>
            <p:nvPr/>
          </p:nvSpPr>
          <p:spPr>
            <a:xfrm>
              <a:off x="1177169" y="3175687"/>
              <a:ext cx="2559062" cy="586269"/>
            </a:xfrm>
            <a:prstGeom prst="rect">
              <a:avLst/>
            </a:prstGeom>
            <a:solidFill>
              <a:schemeClr val="bg1"/>
            </a:solidFill>
            <a:ln>
              <a:solidFill>
                <a:srgbClr val="4D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Référencement</a:t>
              </a:r>
            </a:p>
          </p:txBody>
        </p:sp>
        <p:cxnSp>
          <p:nvCxnSpPr>
            <p:cNvPr id="39" name="Connecteur droit avec flèche 38">
              <a:extLst>
                <a:ext uri="{FF2B5EF4-FFF2-40B4-BE49-F238E27FC236}">
                  <a16:creationId xmlns:a16="http://schemas.microsoft.com/office/drawing/2014/main" id="{9A4929C3-EE40-4A8E-ADD7-ABA9CC5960AF}"/>
                </a:ext>
              </a:extLst>
            </p:cNvPr>
            <p:cNvCxnSpPr>
              <a:stCxn id="3" idx="1"/>
              <a:endCxn id="19" idx="3"/>
            </p:cNvCxnSpPr>
            <p:nvPr/>
          </p:nvCxnSpPr>
          <p:spPr>
            <a:xfrm flipH="1" flipV="1">
              <a:off x="3736231" y="3468822"/>
              <a:ext cx="1080238" cy="437849"/>
            </a:xfrm>
            <a:prstGeom prst="straightConnector1">
              <a:avLst/>
            </a:prstGeom>
            <a:ln>
              <a:solidFill>
                <a:srgbClr val="4D494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e 49">
            <a:extLst>
              <a:ext uri="{FF2B5EF4-FFF2-40B4-BE49-F238E27FC236}">
                <a16:creationId xmlns:a16="http://schemas.microsoft.com/office/drawing/2014/main" id="{BA554809-7D98-4EE0-87CB-43E56A9970C5}"/>
              </a:ext>
            </a:extLst>
          </p:cNvPr>
          <p:cNvGrpSpPr/>
          <p:nvPr/>
        </p:nvGrpSpPr>
        <p:grpSpPr>
          <a:xfrm>
            <a:off x="1177169" y="3906671"/>
            <a:ext cx="3639300" cy="660993"/>
            <a:chOff x="1177169" y="3906671"/>
            <a:chExt cx="3639300" cy="660993"/>
          </a:xfrm>
        </p:grpSpPr>
        <p:sp>
          <p:nvSpPr>
            <p:cNvPr id="15" name="Rectangle 14">
              <a:extLst>
                <a:ext uri="{FF2B5EF4-FFF2-40B4-BE49-F238E27FC236}">
                  <a16:creationId xmlns:a16="http://schemas.microsoft.com/office/drawing/2014/main" id="{A5ADD5B6-19D1-4F80-825D-626B11FE930C}"/>
                </a:ext>
              </a:extLst>
            </p:cNvPr>
            <p:cNvSpPr/>
            <p:nvPr/>
          </p:nvSpPr>
          <p:spPr>
            <a:xfrm>
              <a:off x="1177169" y="3981395"/>
              <a:ext cx="2559062" cy="586269"/>
            </a:xfrm>
            <a:prstGeom prst="rect">
              <a:avLst/>
            </a:prstGeom>
            <a:solidFill>
              <a:schemeClr val="bg1"/>
            </a:solidFill>
            <a:ln>
              <a:solidFill>
                <a:srgbClr val="4D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Promotion des contenus</a:t>
              </a:r>
            </a:p>
          </p:txBody>
        </p:sp>
        <p:cxnSp>
          <p:nvCxnSpPr>
            <p:cNvPr id="41" name="Connecteur droit avec flèche 40">
              <a:extLst>
                <a:ext uri="{FF2B5EF4-FFF2-40B4-BE49-F238E27FC236}">
                  <a16:creationId xmlns:a16="http://schemas.microsoft.com/office/drawing/2014/main" id="{33B208C7-65CF-4C16-B1A6-DAF5AF0F12F9}"/>
                </a:ext>
              </a:extLst>
            </p:cNvPr>
            <p:cNvCxnSpPr>
              <a:stCxn id="3" idx="1"/>
              <a:endCxn id="15" idx="3"/>
            </p:cNvCxnSpPr>
            <p:nvPr/>
          </p:nvCxnSpPr>
          <p:spPr>
            <a:xfrm flipH="1">
              <a:off x="3736231" y="3906671"/>
              <a:ext cx="1080238" cy="367859"/>
            </a:xfrm>
            <a:prstGeom prst="straightConnector1">
              <a:avLst/>
            </a:prstGeom>
            <a:ln>
              <a:solidFill>
                <a:srgbClr val="4D4949"/>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288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heel(4)">
                                      <p:cBhvr>
                                        <p:cTn id="57" dur="20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6">
            <a:extLst>
              <a:ext uri="{FF2B5EF4-FFF2-40B4-BE49-F238E27FC236}">
                <a16:creationId xmlns:a16="http://schemas.microsoft.com/office/drawing/2014/main" id="{F324DC07-B017-4ABC-9031-741CF5214471}"/>
              </a:ext>
            </a:extLst>
          </p:cNvPr>
          <p:cNvSpPr>
            <a:spLocks noGrp="1"/>
          </p:cNvSpPr>
          <p:nvPr>
            <p:ph type="title"/>
          </p:nvPr>
        </p:nvSpPr>
        <p:spPr>
          <a:xfrm>
            <a:off x="838200" y="365125"/>
            <a:ext cx="10515600" cy="1325563"/>
          </a:xfrm>
        </p:spPr>
        <p:txBody>
          <a:bodyPr/>
          <a:lstStyle/>
          <a:p>
            <a:r>
              <a:rPr lang="fr-FR" dirty="0"/>
              <a:t>2. Stratégie éditoriale </a:t>
            </a:r>
          </a:p>
        </p:txBody>
      </p:sp>
      <p:sp>
        <p:nvSpPr>
          <p:cNvPr id="4" name="Titre 3">
            <a:extLst>
              <a:ext uri="{FF2B5EF4-FFF2-40B4-BE49-F238E27FC236}">
                <a16:creationId xmlns:a16="http://schemas.microsoft.com/office/drawing/2014/main" id="{46A8D2C4-1609-44B5-B1C6-28DB6AE595C3}"/>
              </a:ext>
            </a:extLst>
          </p:cNvPr>
          <p:cNvSpPr txBox="1">
            <a:spLocks/>
          </p:cNvSpPr>
          <p:nvPr/>
        </p:nvSpPr>
        <p:spPr>
          <a:xfrm>
            <a:off x="838199" y="1828700"/>
            <a:ext cx="10117017"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Plan type d'une charte éditoriale</a:t>
            </a:r>
          </a:p>
        </p:txBody>
      </p:sp>
      <p:sp>
        <p:nvSpPr>
          <p:cNvPr id="6" name="ZoneTexte 5">
            <a:extLst>
              <a:ext uri="{FF2B5EF4-FFF2-40B4-BE49-F238E27FC236}">
                <a16:creationId xmlns:a16="http://schemas.microsoft.com/office/drawing/2014/main" id="{5CA58B66-55AD-490A-973E-8E1282D3C36C}"/>
              </a:ext>
            </a:extLst>
          </p:cNvPr>
          <p:cNvSpPr txBox="1"/>
          <p:nvPr/>
        </p:nvSpPr>
        <p:spPr>
          <a:xfrm>
            <a:off x="1223207" y="2247686"/>
            <a:ext cx="9331619" cy="4401205"/>
          </a:xfrm>
          <a:prstGeom prst="rect">
            <a:avLst/>
          </a:prstGeom>
          <a:noFill/>
        </p:spPr>
        <p:txBody>
          <a:bodyPr wrap="square" rtlCol="0">
            <a:spAutoFit/>
          </a:bodyPr>
          <a:lstStyle/>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Identité de la marque/l'entreprise</a:t>
            </a:r>
          </a:p>
          <a:p>
            <a:pPr marL="800100" lvl="1"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Histoire de l'entreprise/la marque, offre (produits, services, etc.)</a:t>
            </a:r>
          </a:p>
          <a:p>
            <a:pPr marL="800100" lvl="1"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Mission, vision, valeurs</a:t>
            </a:r>
          </a:p>
          <a:p>
            <a:pPr marL="800100" lvl="1"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Organisation interne concernant la production de contenus</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Objectifs (SMART)</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Cible(s)</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Ligne éditoriale</a:t>
            </a:r>
          </a:p>
          <a:p>
            <a:pPr marL="800100" lvl="1"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Territoires d'expression </a:t>
            </a:r>
          </a:p>
          <a:p>
            <a:pPr marL="800100" lvl="1"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Guide de style </a:t>
            </a:r>
          </a:p>
          <a:p>
            <a:pPr marL="800100" lvl="1"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Déclinaison en fonction des supports/canaux</a:t>
            </a:r>
          </a:p>
          <a:p>
            <a:pPr marL="800100" lvl="1"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Charte iconographique</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Stratégie SEO</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Planning de publication</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Analyse de la concurrence et sources d'inspiration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mood</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board</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7" name="Rectangle 6">
            <a:extLst>
              <a:ext uri="{FF2B5EF4-FFF2-40B4-BE49-F238E27FC236}">
                <a16:creationId xmlns:a16="http://schemas.microsoft.com/office/drawing/2014/main" id="{29E14CA6-ECFB-4EDE-A03C-547FFE1C820C}"/>
              </a:ext>
            </a:extLst>
          </p:cNvPr>
          <p:cNvSpPr/>
          <p:nvPr/>
        </p:nvSpPr>
        <p:spPr>
          <a:xfrm>
            <a:off x="984985" y="2291345"/>
            <a:ext cx="57752" cy="4201530"/>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e 19">
            <a:extLst>
              <a:ext uri="{FF2B5EF4-FFF2-40B4-BE49-F238E27FC236}">
                <a16:creationId xmlns:a16="http://schemas.microsoft.com/office/drawing/2014/main" id="{443381A3-4DE3-4827-9C08-47C92198BC55}"/>
              </a:ext>
            </a:extLst>
          </p:cNvPr>
          <p:cNvGrpSpPr/>
          <p:nvPr/>
        </p:nvGrpSpPr>
        <p:grpSpPr>
          <a:xfrm>
            <a:off x="1223207" y="3810002"/>
            <a:ext cx="9745586" cy="2157661"/>
            <a:chOff x="1223207" y="3810002"/>
            <a:chExt cx="9745586" cy="2157661"/>
          </a:xfrm>
        </p:grpSpPr>
        <p:sp>
          <p:nvSpPr>
            <p:cNvPr id="15" name="Rectangle 14">
              <a:extLst>
                <a:ext uri="{FF2B5EF4-FFF2-40B4-BE49-F238E27FC236}">
                  <a16:creationId xmlns:a16="http://schemas.microsoft.com/office/drawing/2014/main" id="{641520C3-00A1-41E5-8A4E-7E18B81ED799}"/>
                </a:ext>
              </a:extLst>
            </p:cNvPr>
            <p:cNvSpPr/>
            <p:nvPr/>
          </p:nvSpPr>
          <p:spPr>
            <a:xfrm>
              <a:off x="1223207" y="3810002"/>
              <a:ext cx="6329415" cy="2157661"/>
            </a:xfrm>
            <a:prstGeom prst="rect">
              <a:avLst/>
            </a:prstGeom>
            <a:noFill/>
            <a:ln>
              <a:solidFill>
                <a:srgbClr val="F8680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7" name="Connecteur droit 16">
              <a:extLst>
                <a:ext uri="{FF2B5EF4-FFF2-40B4-BE49-F238E27FC236}">
                  <a16:creationId xmlns:a16="http://schemas.microsoft.com/office/drawing/2014/main" id="{ABE1A301-ADF3-430C-9C9B-77A76E1BBABF}"/>
                </a:ext>
              </a:extLst>
            </p:cNvPr>
            <p:cNvCxnSpPr>
              <a:cxnSpLocks/>
              <a:stCxn id="15" idx="3"/>
              <a:endCxn id="19" idx="1"/>
            </p:cNvCxnSpPr>
            <p:nvPr/>
          </p:nvCxnSpPr>
          <p:spPr>
            <a:xfrm flipV="1">
              <a:off x="7552622" y="4886033"/>
              <a:ext cx="1048452" cy="2800"/>
            </a:xfrm>
            <a:prstGeom prst="line">
              <a:avLst/>
            </a:prstGeom>
            <a:ln>
              <a:solidFill>
                <a:srgbClr val="F8680D"/>
              </a:solidFill>
              <a:prstDash val="dash"/>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C782718B-A8F9-4EB9-B2BD-552101B28573}"/>
                </a:ext>
              </a:extLst>
            </p:cNvPr>
            <p:cNvSpPr txBox="1"/>
            <p:nvPr/>
          </p:nvSpPr>
          <p:spPr>
            <a:xfrm>
              <a:off x="8601074" y="4701367"/>
              <a:ext cx="2367719" cy="369332"/>
            </a:xfrm>
            <a:prstGeom prst="rect">
              <a:avLst/>
            </a:prstGeom>
            <a:solidFill>
              <a:srgbClr val="F8680D"/>
            </a:solidFill>
            <a:ln>
              <a:noFill/>
              <a:prstDash val="dash"/>
            </a:ln>
          </p:spPr>
          <p:txBody>
            <a:bodyPr wrap="square" rtlCol="0">
              <a:spAutoFit/>
            </a:bodyPr>
            <a:lstStyle/>
            <a:p>
              <a:r>
                <a:rPr lang="fr-FR"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Notre focus</a:t>
              </a:r>
            </a:p>
          </p:txBody>
        </p:sp>
      </p:grpSp>
    </p:spTree>
    <p:extLst>
      <p:ext uri="{BB962C8B-B14F-4D97-AF65-F5344CB8AC3E}">
        <p14:creationId xmlns:p14="http://schemas.microsoft.com/office/powerpoint/2010/main" val="209029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1000"/>
                                        <p:tgtEl>
                                          <p:spTgt spid="6">
                                            <p:txEl>
                                              <p:pRg st="5" end="5"/>
                                            </p:txEl>
                                          </p:spTgt>
                                        </p:tgtEl>
                                      </p:cBhvr>
                                    </p:animEffect>
                                    <p:anim calcmode="lin" valueType="num">
                                      <p:cBhvr>
                                        <p:cTn id="3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1000"/>
                                        <p:tgtEl>
                                          <p:spTgt spid="6">
                                            <p:txEl>
                                              <p:pRg st="6" end="6"/>
                                            </p:txEl>
                                          </p:spTgt>
                                        </p:tgtEl>
                                      </p:cBhvr>
                                    </p:animEffect>
                                    <p:anim calcmode="lin" valueType="num">
                                      <p:cBhvr>
                                        <p:cTn id="4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fade">
                                      <p:cBhvr>
                                        <p:cTn id="48" dur="1000"/>
                                        <p:tgtEl>
                                          <p:spTgt spid="6">
                                            <p:txEl>
                                              <p:pRg st="7" end="7"/>
                                            </p:txEl>
                                          </p:spTgt>
                                        </p:tgtEl>
                                      </p:cBhvr>
                                    </p:animEffect>
                                    <p:anim calcmode="lin" valueType="num">
                                      <p:cBhvr>
                                        <p:cTn id="4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Effect transition="in" filter="fade">
                                      <p:cBhvr>
                                        <p:cTn id="53" dur="1000"/>
                                        <p:tgtEl>
                                          <p:spTgt spid="6">
                                            <p:txEl>
                                              <p:pRg st="8" end="8"/>
                                            </p:txEl>
                                          </p:spTgt>
                                        </p:tgtEl>
                                      </p:cBhvr>
                                    </p:animEffect>
                                    <p:anim calcmode="lin" valueType="num">
                                      <p:cBhvr>
                                        <p:cTn id="5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6">
                                            <p:txEl>
                                              <p:pRg st="9" end="9"/>
                                            </p:txEl>
                                          </p:spTgt>
                                        </p:tgtEl>
                                        <p:attrNameLst>
                                          <p:attrName>style.visibility</p:attrName>
                                        </p:attrNameLst>
                                      </p:cBhvr>
                                      <p:to>
                                        <p:strVal val="visible"/>
                                      </p:to>
                                    </p:set>
                                    <p:animEffect transition="in" filter="fade">
                                      <p:cBhvr>
                                        <p:cTn id="58" dur="1000"/>
                                        <p:tgtEl>
                                          <p:spTgt spid="6">
                                            <p:txEl>
                                              <p:pRg st="9" end="9"/>
                                            </p:txEl>
                                          </p:spTgt>
                                        </p:tgtEl>
                                      </p:cBhvr>
                                    </p:animEffect>
                                    <p:anim calcmode="lin" valueType="num">
                                      <p:cBhvr>
                                        <p:cTn id="59"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6">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6">
                                            <p:txEl>
                                              <p:pRg st="10" end="10"/>
                                            </p:txEl>
                                          </p:spTgt>
                                        </p:tgtEl>
                                        <p:attrNameLst>
                                          <p:attrName>style.visibility</p:attrName>
                                        </p:attrNameLst>
                                      </p:cBhvr>
                                      <p:to>
                                        <p:strVal val="visible"/>
                                      </p:to>
                                    </p:set>
                                    <p:animEffect transition="in" filter="fade">
                                      <p:cBhvr>
                                        <p:cTn id="63" dur="1000"/>
                                        <p:tgtEl>
                                          <p:spTgt spid="6">
                                            <p:txEl>
                                              <p:pRg st="10" end="10"/>
                                            </p:txEl>
                                          </p:spTgt>
                                        </p:tgtEl>
                                      </p:cBhvr>
                                    </p:animEffect>
                                    <p:anim calcmode="lin" valueType="num">
                                      <p:cBhvr>
                                        <p:cTn id="64"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xEl>
                                              <p:pRg st="11" end="11"/>
                                            </p:txEl>
                                          </p:spTgt>
                                        </p:tgtEl>
                                        <p:attrNameLst>
                                          <p:attrName>style.visibility</p:attrName>
                                        </p:attrNameLst>
                                      </p:cBhvr>
                                      <p:to>
                                        <p:strVal val="visible"/>
                                      </p:to>
                                    </p:set>
                                    <p:animEffect transition="in" filter="fade">
                                      <p:cBhvr>
                                        <p:cTn id="70" dur="1000"/>
                                        <p:tgtEl>
                                          <p:spTgt spid="6">
                                            <p:txEl>
                                              <p:pRg st="11" end="11"/>
                                            </p:txEl>
                                          </p:spTgt>
                                        </p:tgtEl>
                                      </p:cBhvr>
                                    </p:animEffect>
                                    <p:anim calcmode="lin" valueType="num">
                                      <p:cBhvr>
                                        <p:cTn id="71"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xEl>
                                              <p:pRg st="12" end="12"/>
                                            </p:txEl>
                                          </p:spTgt>
                                        </p:tgtEl>
                                        <p:attrNameLst>
                                          <p:attrName>style.visibility</p:attrName>
                                        </p:attrNameLst>
                                      </p:cBhvr>
                                      <p:to>
                                        <p:strVal val="visible"/>
                                      </p:to>
                                    </p:set>
                                    <p:animEffect transition="in" filter="fade">
                                      <p:cBhvr>
                                        <p:cTn id="77" dur="1000"/>
                                        <p:tgtEl>
                                          <p:spTgt spid="6">
                                            <p:txEl>
                                              <p:pRg st="12" end="12"/>
                                            </p:txEl>
                                          </p:spTgt>
                                        </p:tgtEl>
                                      </p:cBhvr>
                                    </p:animEffect>
                                    <p:anim calcmode="lin" valueType="num">
                                      <p:cBhvr>
                                        <p:cTn id="78"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
                                            <p:txEl>
                                              <p:pRg st="13" end="13"/>
                                            </p:txEl>
                                          </p:spTgt>
                                        </p:tgtEl>
                                        <p:attrNameLst>
                                          <p:attrName>style.visibility</p:attrName>
                                        </p:attrNameLst>
                                      </p:cBhvr>
                                      <p:to>
                                        <p:strVal val="visible"/>
                                      </p:to>
                                    </p:set>
                                    <p:animEffect transition="in" filter="fade">
                                      <p:cBhvr>
                                        <p:cTn id="84" dur="1000"/>
                                        <p:tgtEl>
                                          <p:spTgt spid="6">
                                            <p:txEl>
                                              <p:pRg st="13" end="13"/>
                                            </p:txEl>
                                          </p:spTgt>
                                        </p:tgtEl>
                                      </p:cBhvr>
                                    </p:animEffect>
                                    <p:anim calcmode="lin" valueType="num">
                                      <p:cBhvr>
                                        <p:cTn id="85"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2847EAE-8985-4BFF-A03E-3A58537DBEF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1"/>
            <a:ext cx="12191999" cy="6858000"/>
          </a:xfrm>
          <a:prstGeom prst="rect">
            <a:avLst/>
          </a:prstGeom>
        </p:spPr>
      </p:pic>
      <p:sp>
        <p:nvSpPr>
          <p:cNvPr id="12" name="Titre 1">
            <a:extLst>
              <a:ext uri="{FF2B5EF4-FFF2-40B4-BE49-F238E27FC236}">
                <a16:creationId xmlns:a16="http://schemas.microsoft.com/office/drawing/2014/main" id="{F5554CE7-CDE4-4A46-B6E2-5F31F6AD3D24}"/>
              </a:ext>
            </a:extLst>
          </p:cNvPr>
          <p:cNvSpPr txBox="1">
            <a:spLocks/>
          </p:cNvSpPr>
          <p:nvPr/>
        </p:nvSpPr>
        <p:spPr>
          <a:xfrm>
            <a:off x="-1" y="0"/>
            <a:ext cx="12192000" cy="6858000"/>
          </a:xfrm>
          <a:prstGeom prst="rect">
            <a:avLst/>
          </a:prstGeom>
          <a:solidFill>
            <a:srgbClr val="080808">
              <a:alpha val="74118"/>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6000" dirty="0">
                <a:solidFill>
                  <a:schemeClr val="bg1"/>
                </a:solidFill>
              </a:rPr>
              <a:t>À vous de jouer</a:t>
            </a:r>
          </a:p>
          <a:p>
            <a:pPr algn="ctr"/>
            <a:r>
              <a:rPr lang="fr-FR" dirty="0">
                <a:solidFill>
                  <a:schemeClr val="bg1"/>
                </a:solidFill>
              </a:rPr>
              <a:t>Analysez le contenu de la page d'accueil de discord</a:t>
            </a:r>
          </a:p>
        </p:txBody>
      </p:sp>
      <p:sp>
        <p:nvSpPr>
          <p:cNvPr id="13" name="ZoneTexte 12">
            <a:extLst>
              <a:ext uri="{FF2B5EF4-FFF2-40B4-BE49-F238E27FC236}">
                <a16:creationId xmlns:a16="http://schemas.microsoft.com/office/drawing/2014/main" id="{D7EC5F46-0808-4B59-AEDD-F4F4EE5F64B5}"/>
              </a:ext>
            </a:extLst>
          </p:cNvPr>
          <p:cNvSpPr txBox="1"/>
          <p:nvPr/>
        </p:nvSpPr>
        <p:spPr>
          <a:xfrm>
            <a:off x="0" y="4194349"/>
            <a:ext cx="12192000" cy="369332"/>
          </a:xfrm>
          <a:prstGeom prst="rect">
            <a:avLst/>
          </a:prstGeom>
          <a:noFill/>
        </p:spPr>
        <p:txBody>
          <a:bodyPr wrap="square" rtlCol="0">
            <a:spAutoFit/>
          </a:bodyPr>
          <a:lstStyle/>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Exercice 1 du TD1 (voir énoncé sur Moodle)</a:t>
            </a:r>
          </a:p>
        </p:txBody>
      </p:sp>
    </p:spTree>
    <p:extLst>
      <p:ext uri="{BB962C8B-B14F-4D97-AF65-F5344CB8AC3E}">
        <p14:creationId xmlns:p14="http://schemas.microsoft.com/office/powerpoint/2010/main" val="44723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6">
            <a:extLst>
              <a:ext uri="{FF2B5EF4-FFF2-40B4-BE49-F238E27FC236}">
                <a16:creationId xmlns:a16="http://schemas.microsoft.com/office/drawing/2014/main" id="{F324DC07-B017-4ABC-9031-741CF5214471}"/>
              </a:ext>
            </a:extLst>
          </p:cNvPr>
          <p:cNvSpPr>
            <a:spLocks noGrp="1"/>
          </p:cNvSpPr>
          <p:nvPr>
            <p:ph type="title"/>
          </p:nvPr>
        </p:nvSpPr>
        <p:spPr>
          <a:xfrm>
            <a:off x="838200" y="365125"/>
            <a:ext cx="10515600" cy="1325563"/>
          </a:xfrm>
        </p:spPr>
        <p:txBody>
          <a:bodyPr/>
          <a:lstStyle/>
          <a:p>
            <a:r>
              <a:rPr lang="fr-FR" dirty="0"/>
              <a:t>2. Stratégie éditoriale </a:t>
            </a:r>
          </a:p>
        </p:txBody>
      </p:sp>
      <p:sp>
        <p:nvSpPr>
          <p:cNvPr id="4" name="Titre 3">
            <a:extLst>
              <a:ext uri="{FF2B5EF4-FFF2-40B4-BE49-F238E27FC236}">
                <a16:creationId xmlns:a16="http://schemas.microsoft.com/office/drawing/2014/main" id="{46A8D2C4-1609-44B5-B1C6-28DB6AE595C3}"/>
              </a:ext>
            </a:extLst>
          </p:cNvPr>
          <p:cNvSpPr txBox="1">
            <a:spLocks/>
          </p:cNvSpPr>
          <p:nvPr/>
        </p:nvSpPr>
        <p:spPr>
          <a:xfrm>
            <a:off x="838199" y="1844742"/>
            <a:ext cx="10117017"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Plan type d'une charte éditoriale</a:t>
            </a:r>
          </a:p>
        </p:txBody>
      </p:sp>
      <p:sp>
        <p:nvSpPr>
          <p:cNvPr id="6" name="ZoneTexte 5">
            <a:extLst>
              <a:ext uri="{FF2B5EF4-FFF2-40B4-BE49-F238E27FC236}">
                <a16:creationId xmlns:a16="http://schemas.microsoft.com/office/drawing/2014/main" id="{5CA58B66-55AD-490A-973E-8E1282D3C36C}"/>
              </a:ext>
            </a:extLst>
          </p:cNvPr>
          <p:cNvSpPr txBox="1"/>
          <p:nvPr/>
        </p:nvSpPr>
        <p:spPr>
          <a:xfrm>
            <a:off x="1223207" y="2247686"/>
            <a:ext cx="9331619" cy="4401205"/>
          </a:xfrm>
          <a:prstGeom prst="rect">
            <a:avLst/>
          </a:prstGeom>
          <a:noFill/>
        </p:spPr>
        <p:txBody>
          <a:bodyPr wrap="square" rtlCol="0">
            <a:spAutoFit/>
          </a:bodyPr>
          <a:lstStyle/>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Identité de la marque/l'entreprise</a:t>
            </a:r>
          </a:p>
          <a:p>
            <a:pPr marL="800100" lvl="1"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Histoire de l'entreprise/la marque, offre (produits, services, etc.)</a:t>
            </a:r>
          </a:p>
          <a:p>
            <a:pPr marL="800100" lvl="1"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Mission, vision, valeurs</a:t>
            </a:r>
          </a:p>
          <a:p>
            <a:pPr marL="800100" lvl="1"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Organisation interne concernant la production de contenus</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Objectifs (SMART)</a:t>
            </a:r>
          </a:p>
          <a:p>
            <a:pPr marL="342900" indent="-342900">
              <a:buFont typeface="Wingdings" panose="05000000000000000000" pitchFamily="2" charset="2"/>
              <a:buChar char="§"/>
            </a:pP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Cible(s)</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Ligne éditoriale</a:t>
            </a:r>
          </a:p>
          <a:p>
            <a:pPr marL="800100" lvl="1"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Territoires d'expression </a:t>
            </a:r>
          </a:p>
          <a:p>
            <a:pPr marL="800100" lvl="1"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Guide de style </a:t>
            </a:r>
          </a:p>
          <a:p>
            <a:pPr marL="800100" lvl="1"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Déclinaison en fonction des supports/canaux</a:t>
            </a:r>
          </a:p>
          <a:p>
            <a:pPr marL="800100" lvl="1"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Charte iconographique</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Stratégie SEO</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Planning de publication</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Analyse de la concurrence et sources d'inspiration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mood</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board</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7" name="Rectangle 6">
            <a:extLst>
              <a:ext uri="{FF2B5EF4-FFF2-40B4-BE49-F238E27FC236}">
                <a16:creationId xmlns:a16="http://schemas.microsoft.com/office/drawing/2014/main" id="{29E14CA6-ECFB-4EDE-A03C-547FFE1C820C}"/>
              </a:ext>
            </a:extLst>
          </p:cNvPr>
          <p:cNvSpPr/>
          <p:nvPr/>
        </p:nvSpPr>
        <p:spPr>
          <a:xfrm>
            <a:off x="984985" y="2291345"/>
            <a:ext cx="57752" cy="4201530"/>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BB8ADC2E-AE1B-4FC4-A110-FB8A20E0F80A}"/>
              </a:ext>
            </a:extLst>
          </p:cNvPr>
          <p:cNvGrpSpPr/>
          <p:nvPr/>
        </p:nvGrpSpPr>
        <p:grpSpPr>
          <a:xfrm>
            <a:off x="1223207" y="3810002"/>
            <a:ext cx="9745586" cy="2157661"/>
            <a:chOff x="1223207" y="3810002"/>
            <a:chExt cx="9745586" cy="2157661"/>
          </a:xfrm>
        </p:grpSpPr>
        <p:sp>
          <p:nvSpPr>
            <p:cNvPr id="11" name="Rectangle 10">
              <a:extLst>
                <a:ext uri="{FF2B5EF4-FFF2-40B4-BE49-F238E27FC236}">
                  <a16:creationId xmlns:a16="http://schemas.microsoft.com/office/drawing/2014/main" id="{667BDC68-F314-4593-B6CE-53853BF523EE}"/>
                </a:ext>
              </a:extLst>
            </p:cNvPr>
            <p:cNvSpPr/>
            <p:nvPr/>
          </p:nvSpPr>
          <p:spPr>
            <a:xfrm>
              <a:off x="1223207" y="3810002"/>
              <a:ext cx="6329415" cy="2157661"/>
            </a:xfrm>
            <a:prstGeom prst="rect">
              <a:avLst/>
            </a:prstGeom>
            <a:noFill/>
            <a:ln>
              <a:solidFill>
                <a:srgbClr val="F8680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11">
              <a:extLst>
                <a:ext uri="{FF2B5EF4-FFF2-40B4-BE49-F238E27FC236}">
                  <a16:creationId xmlns:a16="http://schemas.microsoft.com/office/drawing/2014/main" id="{2AE19130-86D1-4FDD-A158-9321D55BA950}"/>
                </a:ext>
              </a:extLst>
            </p:cNvPr>
            <p:cNvCxnSpPr>
              <a:cxnSpLocks/>
              <a:stCxn id="11" idx="3"/>
              <a:endCxn id="13" idx="1"/>
            </p:cNvCxnSpPr>
            <p:nvPr/>
          </p:nvCxnSpPr>
          <p:spPr>
            <a:xfrm flipV="1">
              <a:off x="7552622" y="4886033"/>
              <a:ext cx="1048452" cy="2800"/>
            </a:xfrm>
            <a:prstGeom prst="line">
              <a:avLst/>
            </a:prstGeom>
            <a:ln>
              <a:solidFill>
                <a:srgbClr val="F8680D"/>
              </a:solidFill>
              <a:prstDash val="dash"/>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3BDBBF03-BDF0-43F3-BB2A-0A2E8EEECC84}"/>
                </a:ext>
              </a:extLst>
            </p:cNvPr>
            <p:cNvSpPr txBox="1"/>
            <p:nvPr/>
          </p:nvSpPr>
          <p:spPr>
            <a:xfrm>
              <a:off x="8601074" y="4701367"/>
              <a:ext cx="2367719" cy="369332"/>
            </a:xfrm>
            <a:prstGeom prst="rect">
              <a:avLst/>
            </a:prstGeom>
            <a:solidFill>
              <a:srgbClr val="F8680D"/>
            </a:solidFill>
            <a:ln>
              <a:noFill/>
              <a:prstDash val="dash"/>
            </a:ln>
          </p:spPr>
          <p:txBody>
            <a:bodyPr wrap="square" rtlCol="0">
              <a:spAutoFit/>
            </a:bodyPr>
            <a:lstStyle/>
            <a:p>
              <a:r>
                <a:rPr lang="fr-FR"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Notre focus</a:t>
              </a:r>
            </a:p>
          </p:txBody>
        </p:sp>
      </p:grpSp>
    </p:spTree>
    <p:extLst>
      <p:ext uri="{BB962C8B-B14F-4D97-AF65-F5344CB8AC3E}">
        <p14:creationId xmlns:p14="http://schemas.microsoft.com/office/powerpoint/2010/main" val="245069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39E72C-0553-4A1D-91DC-9DF9D1A7C827}"/>
              </a:ext>
            </a:extLst>
          </p:cNvPr>
          <p:cNvSpPr>
            <a:spLocks noGrp="1"/>
          </p:cNvSpPr>
          <p:nvPr>
            <p:ph type="title"/>
          </p:nvPr>
        </p:nvSpPr>
        <p:spPr>
          <a:xfrm>
            <a:off x="4918893" y="365125"/>
            <a:ext cx="6195060" cy="1325563"/>
          </a:xfrm>
        </p:spPr>
        <p:txBody>
          <a:bodyPr/>
          <a:lstStyle/>
          <a:p>
            <a:r>
              <a:rPr lang="fr-FR" dirty="0"/>
              <a:t>2. Stratégie éditoriale</a:t>
            </a:r>
          </a:p>
        </p:txBody>
      </p:sp>
      <p:sp>
        <p:nvSpPr>
          <p:cNvPr id="4" name="Titre 3">
            <a:extLst>
              <a:ext uri="{FF2B5EF4-FFF2-40B4-BE49-F238E27FC236}">
                <a16:creationId xmlns:a16="http://schemas.microsoft.com/office/drawing/2014/main" id="{AFE77ED9-CE8D-4D01-966F-BBC0CBA27581}"/>
              </a:ext>
            </a:extLst>
          </p:cNvPr>
          <p:cNvSpPr txBox="1">
            <a:spLocks/>
          </p:cNvSpPr>
          <p:nvPr/>
        </p:nvSpPr>
        <p:spPr>
          <a:xfrm>
            <a:off x="4918892" y="1833731"/>
            <a:ext cx="6279599"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Connaître votre cible : par quels moyens ?</a:t>
            </a:r>
          </a:p>
        </p:txBody>
      </p:sp>
      <p:sp>
        <p:nvSpPr>
          <p:cNvPr id="5" name="ZoneTexte 4">
            <a:extLst>
              <a:ext uri="{FF2B5EF4-FFF2-40B4-BE49-F238E27FC236}">
                <a16:creationId xmlns:a16="http://schemas.microsoft.com/office/drawing/2014/main" id="{0B8062B3-6640-4F69-80B7-EE65B81EABA0}"/>
              </a:ext>
            </a:extLst>
          </p:cNvPr>
          <p:cNvSpPr txBox="1"/>
          <p:nvPr/>
        </p:nvSpPr>
        <p:spPr>
          <a:xfrm>
            <a:off x="5303901" y="2471082"/>
            <a:ext cx="5759924" cy="3170099"/>
          </a:xfrm>
          <a:prstGeom prst="rect">
            <a:avLst/>
          </a:prstGeom>
          <a:noFill/>
        </p:spPr>
        <p:txBody>
          <a:bodyPr wrap="square" rtlCol="0">
            <a:spAutoFit/>
          </a:bodyPr>
          <a:lstStyle/>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Étude de terrain (rencontrer vos utilisateurs, questionnaires en ligne, etc.)</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Étude de la concurrence</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Statistiques de vos pages web, profils sur les médias sociaux</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Veille documentaire</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Logs du moteur de recherche de votre site</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Mails provenant du formulaire de contact</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Google trends et autres outils d'analyse des tendances de recherche</a:t>
            </a:r>
          </a:p>
        </p:txBody>
      </p:sp>
      <p:sp>
        <p:nvSpPr>
          <p:cNvPr id="6" name="Rectangle 5">
            <a:extLst>
              <a:ext uri="{FF2B5EF4-FFF2-40B4-BE49-F238E27FC236}">
                <a16:creationId xmlns:a16="http://schemas.microsoft.com/office/drawing/2014/main" id="{959506C6-B275-4813-9659-8A82367A47AA}"/>
              </a:ext>
            </a:extLst>
          </p:cNvPr>
          <p:cNvSpPr/>
          <p:nvPr/>
        </p:nvSpPr>
        <p:spPr>
          <a:xfrm>
            <a:off x="5065678" y="2296375"/>
            <a:ext cx="57752" cy="3344806"/>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D0039F77-1BC9-4C72-9EEC-BE3CE16C583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43380" y="0"/>
            <a:ext cx="4555056" cy="6858000"/>
          </a:xfrm>
          <a:prstGeom prst="rect">
            <a:avLst/>
          </a:prstGeom>
        </p:spPr>
      </p:pic>
      <p:sp>
        <p:nvSpPr>
          <p:cNvPr id="9" name="ZoneTexte 8">
            <a:extLst>
              <a:ext uri="{FF2B5EF4-FFF2-40B4-BE49-F238E27FC236}">
                <a16:creationId xmlns:a16="http://schemas.microsoft.com/office/drawing/2014/main" id="{2A4B2FF2-1880-4473-BA3F-45ED6A31320E}"/>
              </a:ext>
            </a:extLst>
          </p:cNvPr>
          <p:cNvSpPr txBox="1"/>
          <p:nvPr/>
        </p:nvSpPr>
        <p:spPr>
          <a:xfrm>
            <a:off x="4992285" y="5721260"/>
            <a:ext cx="6121668" cy="70788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Cela fait beaucoup de données. Comment s'y retrouver ?</a:t>
            </a:r>
          </a:p>
        </p:txBody>
      </p:sp>
    </p:spTree>
    <p:extLst>
      <p:ext uri="{BB962C8B-B14F-4D97-AF65-F5344CB8AC3E}">
        <p14:creationId xmlns:p14="http://schemas.microsoft.com/office/powerpoint/2010/main" val="381233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73ABFAA-A09A-472C-85E7-5F2A5D98CA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79784" y="2057209"/>
            <a:ext cx="7040379" cy="4095879"/>
          </a:xfrm>
          <a:prstGeom prst="rect">
            <a:avLst/>
          </a:prstGeom>
        </p:spPr>
      </p:pic>
      <p:sp>
        <p:nvSpPr>
          <p:cNvPr id="6" name="ZoneTexte 5">
            <a:extLst>
              <a:ext uri="{FF2B5EF4-FFF2-40B4-BE49-F238E27FC236}">
                <a16:creationId xmlns:a16="http://schemas.microsoft.com/office/drawing/2014/main" id="{F4E9EA33-7F19-471E-93B6-36F3498E6194}"/>
              </a:ext>
            </a:extLst>
          </p:cNvPr>
          <p:cNvSpPr txBox="1"/>
          <p:nvPr/>
        </p:nvSpPr>
        <p:spPr>
          <a:xfrm>
            <a:off x="-1" y="6334779"/>
            <a:ext cx="10955217" cy="523221"/>
          </a:xfrm>
          <a:prstGeom prst="rect">
            <a:avLst/>
          </a:prstGeom>
          <a:noFill/>
        </p:spPr>
        <p:txBody>
          <a:bodyPr wrap="square">
            <a:spAutoFit/>
          </a:bodyPr>
          <a:lstStyle/>
          <a:p>
            <a:r>
              <a:rPr lang="fr-FR" sz="1400" dirty="0" err="1">
                <a:latin typeface="Open Sans Light" panose="020B0306030504020204" pitchFamily="34" charset="0"/>
                <a:ea typeface="Open Sans Light" panose="020B0306030504020204" pitchFamily="34" charset="0"/>
                <a:cs typeface="Open Sans Light" panose="020B0306030504020204" pitchFamily="34" charset="0"/>
              </a:rPr>
              <a:t>Bornet</a:t>
            </a:r>
            <a:r>
              <a:rPr lang="fr-FR" sz="1400" dirty="0">
                <a:latin typeface="Open Sans Light" panose="020B0306030504020204" pitchFamily="34" charset="0"/>
                <a:ea typeface="Open Sans Light" panose="020B0306030504020204" pitchFamily="34" charset="0"/>
                <a:cs typeface="Open Sans Light" panose="020B0306030504020204" pitchFamily="34" charset="0"/>
              </a:rPr>
              <a:t>, C. &amp; </a:t>
            </a:r>
            <a:r>
              <a:rPr lang="fr-FR" sz="1400" dirty="0" err="1">
                <a:latin typeface="Open Sans Light" panose="020B0306030504020204" pitchFamily="34" charset="0"/>
                <a:ea typeface="Open Sans Light" panose="020B0306030504020204" pitchFamily="34" charset="0"/>
                <a:cs typeface="Open Sans Light" panose="020B0306030504020204" pitchFamily="34" charset="0"/>
              </a:rPr>
              <a:t>Brangier</a:t>
            </a:r>
            <a:r>
              <a:rPr lang="fr-FR" sz="1400" dirty="0">
                <a:latin typeface="Open Sans Light" panose="020B0306030504020204" pitchFamily="34" charset="0"/>
                <a:ea typeface="Open Sans Light" panose="020B0306030504020204" pitchFamily="34" charset="0"/>
                <a:cs typeface="Open Sans Light" panose="020B0306030504020204" pitchFamily="34" charset="0"/>
              </a:rPr>
              <a:t>, É. (2013). </a:t>
            </a:r>
            <a:r>
              <a:rPr lang="fr-FR" sz="1400" dirty="0">
                <a:latin typeface="Open Sans Light" panose="020B0306030504020204" pitchFamily="34" charset="0"/>
                <a:ea typeface="Open Sans Light" panose="020B0306030504020204" pitchFamily="34" charset="0"/>
                <a:cs typeface="Open Sans Light" panose="020B0306030504020204" pitchFamily="34" charset="0"/>
                <a:hlinkClick r:id="rId4"/>
              </a:rPr>
              <a:t>La méthode des </a:t>
            </a:r>
            <a:r>
              <a:rPr lang="fr-FR" sz="1400" i="1" dirty="0" err="1">
                <a:latin typeface="Open Sans Light" panose="020B0306030504020204" pitchFamily="34" charset="0"/>
                <a:ea typeface="Open Sans Light" panose="020B0306030504020204" pitchFamily="34" charset="0"/>
                <a:cs typeface="Open Sans Light" panose="020B0306030504020204" pitchFamily="34" charset="0"/>
                <a:hlinkClick r:id="rId4"/>
              </a:rPr>
              <a:t>personas</a:t>
            </a:r>
            <a:r>
              <a:rPr lang="fr-FR" sz="1400" dirty="0">
                <a:latin typeface="Open Sans Light" panose="020B0306030504020204" pitchFamily="34" charset="0"/>
                <a:ea typeface="Open Sans Light" panose="020B0306030504020204" pitchFamily="34" charset="0"/>
                <a:cs typeface="Open Sans Light" panose="020B0306030504020204" pitchFamily="34" charset="0"/>
                <a:hlinkClick r:id="rId4"/>
              </a:rPr>
              <a:t> : principes, intérêts et limites</a:t>
            </a:r>
            <a:r>
              <a:rPr lang="fr-FR" sz="1400" dirty="0">
                <a:latin typeface="Open Sans Light" panose="020B0306030504020204" pitchFamily="34" charset="0"/>
                <a:ea typeface="Open Sans Light" panose="020B0306030504020204" pitchFamily="34" charset="0"/>
                <a:cs typeface="Open Sans Light" panose="020B0306030504020204" pitchFamily="34" charset="0"/>
              </a:rPr>
              <a:t>. </a:t>
            </a:r>
            <a:r>
              <a:rPr lang="fr-FR" sz="1400" i="1" dirty="0">
                <a:latin typeface="Open Sans Light" panose="020B0306030504020204" pitchFamily="34" charset="0"/>
                <a:ea typeface="Open Sans Light" panose="020B0306030504020204" pitchFamily="34" charset="0"/>
                <a:cs typeface="Open Sans Light" panose="020B0306030504020204" pitchFamily="34" charset="0"/>
              </a:rPr>
              <a:t>Bulletin de psychologie</a:t>
            </a:r>
            <a:r>
              <a:rPr lang="fr-FR" sz="1400" dirty="0">
                <a:latin typeface="Open Sans Light" panose="020B0306030504020204" pitchFamily="34" charset="0"/>
                <a:ea typeface="Open Sans Light" panose="020B0306030504020204" pitchFamily="34" charset="0"/>
                <a:cs typeface="Open Sans Light" panose="020B0306030504020204" pitchFamily="34" charset="0"/>
              </a:rPr>
              <a:t>, numéro 524(2), 115-134. </a:t>
            </a:r>
            <a:r>
              <a:rPr lang="fr-FR" sz="1400" dirty="0">
                <a:effectLst/>
                <a:latin typeface="Open Sans Light" panose="020B0306030504020204" pitchFamily="34" charset="0"/>
                <a:ea typeface="Open Sans Light" panose="020B0306030504020204" pitchFamily="34" charset="0"/>
                <a:cs typeface="Open Sans Light" panose="020B0306030504020204" pitchFamily="34" charset="0"/>
                <a:hlinkClick r:id="rId5"/>
              </a:rPr>
              <a:t>https://doi.org/10.3917/bupsy.524.0115</a:t>
            </a:r>
            <a:endParaRPr lang="fr-F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itre 1">
            <a:extLst>
              <a:ext uri="{FF2B5EF4-FFF2-40B4-BE49-F238E27FC236}">
                <a16:creationId xmlns:a16="http://schemas.microsoft.com/office/drawing/2014/main" id="{C9A31F52-45CA-4FB7-AFCD-F32396020C18}"/>
              </a:ext>
            </a:extLst>
          </p:cNvPr>
          <p:cNvSpPr>
            <a:spLocks noGrp="1"/>
          </p:cNvSpPr>
          <p:nvPr>
            <p:ph type="title"/>
          </p:nvPr>
        </p:nvSpPr>
        <p:spPr>
          <a:xfrm>
            <a:off x="838200" y="365125"/>
            <a:ext cx="10515600" cy="1325563"/>
          </a:xfrm>
        </p:spPr>
        <p:txBody>
          <a:bodyPr/>
          <a:lstStyle/>
          <a:p>
            <a:r>
              <a:rPr lang="fr-FR" dirty="0"/>
              <a:t>2. Stratégie éditoriale</a:t>
            </a:r>
          </a:p>
        </p:txBody>
      </p:sp>
      <p:sp>
        <p:nvSpPr>
          <p:cNvPr id="8" name="Titre 3">
            <a:extLst>
              <a:ext uri="{FF2B5EF4-FFF2-40B4-BE49-F238E27FC236}">
                <a16:creationId xmlns:a16="http://schemas.microsoft.com/office/drawing/2014/main" id="{A359C15C-755C-4774-8112-269E4D550DFD}"/>
              </a:ext>
            </a:extLst>
          </p:cNvPr>
          <p:cNvSpPr txBox="1">
            <a:spLocks/>
          </p:cNvSpPr>
          <p:nvPr/>
        </p:nvSpPr>
        <p:spPr>
          <a:xfrm>
            <a:off x="838199" y="1561017"/>
            <a:ext cx="10117017"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La méthode des </a:t>
            </a:r>
            <a:r>
              <a:rPr lang="fr-FR" sz="2800" dirty="0" err="1"/>
              <a:t>personas</a:t>
            </a:r>
            <a:r>
              <a:rPr lang="fr-FR" sz="2800" dirty="0"/>
              <a:t> : qu'est-ce qu'une persona ?</a:t>
            </a:r>
          </a:p>
        </p:txBody>
      </p:sp>
    </p:spTree>
    <p:extLst>
      <p:ext uri="{BB962C8B-B14F-4D97-AF65-F5344CB8AC3E}">
        <p14:creationId xmlns:p14="http://schemas.microsoft.com/office/powerpoint/2010/main" val="2456254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28DD95-E4AF-4F2D-B0B3-4D30C51CAD5A}"/>
              </a:ext>
            </a:extLst>
          </p:cNvPr>
          <p:cNvSpPr>
            <a:spLocks noGrp="1"/>
          </p:cNvSpPr>
          <p:nvPr>
            <p:ph type="title"/>
          </p:nvPr>
        </p:nvSpPr>
        <p:spPr/>
        <p:txBody>
          <a:bodyPr/>
          <a:lstStyle/>
          <a:p>
            <a:r>
              <a:rPr lang="fr-FR" dirty="0"/>
              <a:t>2. Stratégie éditoriale</a:t>
            </a:r>
          </a:p>
        </p:txBody>
      </p:sp>
      <p:sp>
        <p:nvSpPr>
          <p:cNvPr id="3" name="Titre 3">
            <a:extLst>
              <a:ext uri="{FF2B5EF4-FFF2-40B4-BE49-F238E27FC236}">
                <a16:creationId xmlns:a16="http://schemas.microsoft.com/office/drawing/2014/main" id="{1DA27DF9-A92A-47A6-8B1C-17B844213AA5}"/>
              </a:ext>
            </a:extLst>
          </p:cNvPr>
          <p:cNvSpPr txBox="1">
            <a:spLocks/>
          </p:cNvSpPr>
          <p:nvPr/>
        </p:nvSpPr>
        <p:spPr>
          <a:xfrm>
            <a:off x="838199" y="1833731"/>
            <a:ext cx="10117017"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La méthode des </a:t>
            </a:r>
            <a:r>
              <a:rPr lang="fr-FR" sz="2800" dirty="0" err="1"/>
              <a:t>personas</a:t>
            </a:r>
            <a:r>
              <a:rPr lang="fr-FR" sz="2800" dirty="0"/>
              <a:t> : mise en œuvre </a:t>
            </a:r>
          </a:p>
        </p:txBody>
      </p:sp>
      <p:sp>
        <p:nvSpPr>
          <p:cNvPr id="5" name="ZoneTexte 4">
            <a:extLst>
              <a:ext uri="{FF2B5EF4-FFF2-40B4-BE49-F238E27FC236}">
                <a16:creationId xmlns:a16="http://schemas.microsoft.com/office/drawing/2014/main" id="{5F4913C9-0E40-4509-A01B-30AA9FC78594}"/>
              </a:ext>
            </a:extLst>
          </p:cNvPr>
          <p:cNvSpPr txBox="1"/>
          <p:nvPr/>
        </p:nvSpPr>
        <p:spPr>
          <a:xfrm>
            <a:off x="1223208" y="2471082"/>
            <a:ext cx="5759924" cy="1938992"/>
          </a:xfrm>
          <a:prstGeom prst="rect">
            <a:avLst/>
          </a:prstGeom>
          <a:noFill/>
        </p:spPr>
        <p:txBody>
          <a:bodyPr wrap="square" rtlCol="0">
            <a:spAutoFit/>
          </a:bodyPr>
          <a:lstStyle/>
          <a:p>
            <a:pPr marL="457200"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Créer un visiteur type correspondant à ses visiteurs/sa cible</a:t>
            </a:r>
          </a:p>
          <a:p>
            <a:pPr marL="457200"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Lui attribuer une identité, un contexte d'utilisation, des objectifs </a:t>
            </a:r>
          </a:p>
          <a:p>
            <a:pPr marL="457200"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Se servir des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personas</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comme points de référence pour comprendre le visiteur</a:t>
            </a:r>
          </a:p>
        </p:txBody>
      </p:sp>
      <p:pic>
        <p:nvPicPr>
          <p:cNvPr id="7" name="Image 6">
            <a:extLst>
              <a:ext uri="{FF2B5EF4-FFF2-40B4-BE49-F238E27FC236}">
                <a16:creationId xmlns:a16="http://schemas.microsoft.com/office/drawing/2014/main" id="{48890016-6165-4422-97E9-2CDC32318EC0}"/>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p:blipFill>
        <p:spPr>
          <a:xfrm>
            <a:off x="7319963" y="0"/>
            <a:ext cx="4872037" cy="6858000"/>
          </a:xfrm>
          <a:prstGeom prst="rect">
            <a:avLst/>
          </a:prstGeom>
        </p:spPr>
      </p:pic>
      <p:sp>
        <p:nvSpPr>
          <p:cNvPr id="8" name="Rectangle 7">
            <a:extLst>
              <a:ext uri="{FF2B5EF4-FFF2-40B4-BE49-F238E27FC236}">
                <a16:creationId xmlns:a16="http://schemas.microsoft.com/office/drawing/2014/main" id="{80124CD3-62B7-45EE-9119-FB7886FBE211}"/>
              </a:ext>
            </a:extLst>
          </p:cNvPr>
          <p:cNvSpPr/>
          <p:nvPr/>
        </p:nvSpPr>
        <p:spPr>
          <a:xfrm>
            <a:off x="984985" y="2308407"/>
            <a:ext cx="56024" cy="2252775"/>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419F5D88-DCC4-40AF-89DA-A245E03F565F}"/>
              </a:ext>
            </a:extLst>
          </p:cNvPr>
          <p:cNvSpPr txBox="1"/>
          <p:nvPr/>
        </p:nvSpPr>
        <p:spPr>
          <a:xfrm>
            <a:off x="911592" y="4879051"/>
            <a:ext cx="6251208" cy="1015663"/>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Créer un visiteur type pour mieux comprendre les besoins des visiteurs réels afin de leur proposer du contenu et des fonctionnalités </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utiles</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et </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utilisables</a:t>
            </a:r>
          </a:p>
        </p:txBody>
      </p:sp>
    </p:spTree>
    <p:extLst>
      <p:ext uri="{BB962C8B-B14F-4D97-AF65-F5344CB8AC3E}">
        <p14:creationId xmlns:p14="http://schemas.microsoft.com/office/powerpoint/2010/main" val="193790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28DD95-E4AF-4F2D-B0B3-4D30C51CAD5A}"/>
              </a:ext>
            </a:extLst>
          </p:cNvPr>
          <p:cNvSpPr>
            <a:spLocks noGrp="1"/>
          </p:cNvSpPr>
          <p:nvPr>
            <p:ph type="title"/>
          </p:nvPr>
        </p:nvSpPr>
        <p:spPr/>
        <p:txBody>
          <a:bodyPr/>
          <a:lstStyle/>
          <a:p>
            <a:r>
              <a:rPr lang="fr-FR" dirty="0"/>
              <a:t>2. Stratégie éditoriale</a:t>
            </a:r>
          </a:p>
        </p:txBody>
      </p:sp>
      <p:sp>
        <p:nvSpPr>
          <p:cNvPr id="3" name="Titre 3">
            <a:extLst>
              <a:ext uri="{FF2B5EF4-FFF2-40B4-BE49-F238E27FC236}">
                <a16:creationId xmlns:a16="http://schemas.microsoft.com/office/drawing/2014/main" id="{1DA27DF9-A92A-47A6-8B1C-17B844213AA5}"/>
              </a:ext>
            </a:extLst>
          </p:cNvPr>
          <p:cNvSpPr txBox="1">
            <a:spLocks/>
          </p:cNvSpPr>
          <p:nvPr/>
        </p:nvSpPr>
        <p:spPr>
          <a:xfrm>
            <a:off x="838199" y="1577059"/>
            <a:ext cx="9123947"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Exemple de persona fictive : utilisateur de</a:t>
            </a:r>
            <a:r>
              <a:rPr lang="fr-FR" sz="2800" dirty="0">
                <a:solidFill>
                  <a:srgbClr val="F8680D"/>
                </a:solidFill>
              </a:rPr>
              <a:t> DISCORD </a:t>
            </a:r>
          </a:p>
        </p:txBody>
      </p:sp>
      <p:pic>
        <p:nvPicPr>
          <p:cNvPr id="4" name="Picture 2" descr="Teacher, Property, Plant, And Teaching, Teaching">
            <a:extLst>
              <a:ext uri="{FF2B5EF4-FFF2-40B4-BE49-F238E27FC236}">
                <a16:creationId xmlns:a16="http://schemas.microsoft.com/office/drawing/2014/main" id="{98965A9A-E456-4953-933A-0F95ECBC4A24}"/>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960176" y="2200252"/>
            <a:ext cx="1804069" cy="1967590"/>
          </a:xfrm>
          <a:prstGeom prst="ellipse">
            <a:avLst/>
          </a:prstGeom>
          <a:noFill/>
          <a:extLst>
            <a:ext uri="{909E8E84-426E-40DD-AFC4-6F175D3DCCD1}">
              <a14:hiddenFill xmlns:a14="http://schemas.microsoft.com/office/drawing/2010/main">
                <a:solidFill>
                  <a:srgbClr val="FFFFFF"/>
                </a:solidFill>
              </a14:hiddenFill>
            </a:ext>
          </a:extLst>
        </p:spPr>
      </p:pic>
      <p:sp>
        <p:nvSpPr>
          <p:cNvPr id="5" name="Google Shape;161;p27">
            <a:extLst>
              <a:ext uri="{FF2B5EF4-FFF2-40B4-BE49-F238E27FC236}">
                <a16:creationId xmlns:a16="http://schemas.microsoft.com/office/drawing/2014/main" id="{22F696D5-3656-4164-BFB1-DD26041C6256}"/>
              </a:ext>
            </a:extLst>
          </p:cNvPr>
          <p:cNvSpPr txBox="1">
            <a:spLocks/>
          </p:cNvSpPr>
          <p:nvPr/>
        </p:nvSpPr>
        <p:spPr>
          <a:xfrm>
            <a:off x="2860695" y="2073251"/>
            <a:ext cx="4286569" cy="224085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fr-FR" sz="2000" b="1"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sym typeface="Roboto"/>
              </a:rPr>
              <a:t>Alexandre Estissac</a:t>
            </a:r>
          </a:p>
          <a:p>
            <a:pPr marL="0" indent="0" algn="just">
              <a:lnSpc>
                <a:spcPct val="100000"/>
              </a:lnSpc>
              <a:buNone/>
            </a:pPr>
            <a:r>
              <a:rPr lang="fr-FR"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Roboto"/>
              </a:rPr>
              <a:t>Alexandre est professeur certifié au Collège Jean Moulin situé à Troyes dans l'Aube. Il est titulaire depuis 5 ans et enseigne l’Histoire-Géographie à des élèves de 6</a:t>
            </a:r>
            <a:r>
              <a:rPr lang="fr-FR" baseline="300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Roboto"/>
              </a:rPr>
              <a:t>ème</a:t>
            </a:r>
            <a:r>
              <a:rPr lang="fr-FR"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Roboto"/>
              </a:rPr>
              <a:t> et 5</a:t>
            </a:r>
            <a:r>
              <a:rPr lang="fr-FR" baseline="300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Roboto"/>
              </a:rPr>
              <a:t>ème </a:t>
            </a:r>
            <a:r>
              <a:rPr lang="fr-FR"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Roboto"/>
              </a:rPr>
              <a:t>. Il intervient auprès de 6 classes.</a:t>
            </a:r>
            <a:endParaRPr lang="fr-FR" baseline="30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Roboto"/>
            </a:endParaRPr>
          </a:p>
        </p:txBody>
      </p:sp>
      <p:sp>
        <p:nvSpPr>
          <p:cNvPr id="6" name="Rectangle 5">
            <a:extLst>
              <a:ext uri="{FF2B5EF4-FFF2-40B4-BE49-F238E27FC236}">
                <a16:creationId xmlns:a16="http://schemas.microsoft.com/office/drawing/2014/main" id="{B27937E8-DCB8-4EC0-AD18-FE4465CD448B}"/>
              </a:ext>
            </a:extLst>
          </p:cNvPr>
          <p:cNvSpPr/>
          <p:nvPr/>
        </p:nvSpPr>
        <p:spPr>
          <a:xfrm>
            <a:off x="846210" y="4306370"/>
            <a:ext cx="6301054" cy="1754326"/>
          </a:xfrm>
          <a:prstGeom prst="rect">
            <a:avLst/>
          </a:prstGeom>
        </p:spPr>
        <p:txBody>
          <a:bodyPr wrap="square">
            <a:spAutoFit/>
          </a:bodyPr>
          <a:lstStyle/>
          <a:p>
            <a:pPr algn="just"/>
            <a:r>
              <a:rPr lang="fr-FR"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Roboto"/>
              </a:rPr>
              <a:t>Passionné par l’histoire et les jeux vidéo, il teste régulièrement des jeux sur le sujet et utilise les meilleurs comme support de cours. En raison de la crise sanitaire, il a été amené à enseigner en distanciel. Il a choisi Discord pour rester en contact avec ses élèves.</a:t>
            </a:r>
          </a:p>
          <a:p>
            <a:pPr algn="just"/>
            <a:r>
              <a:rPr lang="fr-FR"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Roboto"/>
              </a:rPr>
              <a:t>Il habite Troyes et se rend à vélo au collège.</a:t>
            </a:r>
          </a:p>
        </p:txBody>
      </p:sp>
      <p:sp>
        <p:nvSpPr>
          <p:cNvPr id="7" name="Google Shape;162;p27">
            <a:extLst>
              <a:ext uri="{FF2B5EF4-FFF2-40B4-BE49-F238E27FC236}">
                <a16:creationId xmlns:a16="http://schemas.microsoft.com/office/drawing/2014/main" id="{BA88CBE4-2B0E-4660-B9A2-41E792127A16}"/>
              </a:ext>
            </a:extLst>
          </p:cNvPr>
          <p:cNvSpPr/>
          <p:nvPr/>
        </p:nvSpPr>
        <p:spPr>
          <a:xfrm>
            <a:off x="7592875" y="2046650"/>
            <a:ext cx="1918800" cy="2012737"/>
          </a:xfrm>
          <a:prstGeom prst="rect">
            <a:avLst/>
          </a:prstGeom>
          <a:noFill/>
          <a:ln w="9525" cap="flat" cmpd="sng">
            <a:solidFill>
              <a:srgbClr val="F8680D"/>
            </a:solidFill>
            <a:prstDash val="solid"/>
            <a:round/>
            <a:headEnd type="none" w="sm" len="sm"/>
            <a:tailEnd type="none" w="sm" len="sm"/>
          </a:ln>
        </p:spPr>
        <p:txBody>
          <a:bodyPr spcFirstLastPara="1" wrap="square" lIns="121900" tIns="121900" rIns="121900" bIns="121900" anchor="ctr" anchorCtr="0">
            <a:noAutofit/>
          </a:bodyPr>
          <a:lstStyle/>
          <a:p>
            <a:endParaRPr sz="2400">
              <a:solidFill>
                <a:srgbClr val="D9D9D9"/>
              </a:solidFill>
            </a:endParaRPr>
          </a:p>
        </p:txBody>
      </p:sp>
      <p:sp>
        <p:nvSpPr>
          <p:cNvPr id="8" name="Google Shape;163;p27">
            <a:extLst>
              <a:ext uri="{FF2B5EF4-FFF2-40B4-BE49-F238E27FC236}">
                <a16:creationId xmlns:a16="http://schemas.microsoft.com/office/drawing/2014/main" id="{30C81230-C2EF-4CAD-A416-2F55D1520390}"/>
              </a:ext>
            </a:extLst>
          </p:cNvPr>
          <p:cNvSpPr/>
          <p:nvPr/>
        </p:nvSpPr>
        <p:spPr>
          <a:xfrm>
            <a:off x="9825109" y="2046650"/>
            <a:ext cx="1918800" cy="2012737"/>
          </a:xfrm>
          <a:prstGeom prst="rect">
            <a:avLst/>
          </a:prstGeom>
          <a:noFill/>
          <a:ln w="9525" cap="flat" cmpd="sng">
            <a:solidFill>
              <a:srgbClr val="F8680D"/>
            </a:solidFill>
            <a:prstDash val="solid"/>
            <a:round/>
            <a:headEnd type="none" w="sm" len="sm"/>
            <a:tailEnd type="none" w="sm" len="sm"/>
          </a:ln>
        </p:spPr>
        <p:txBody>
          <a:bodyPr spcFirstLastPara="1" wrap="square" lIns="121900" tIns="121900" rIns="121900" bIns="121900" anchor="ctr" anchorCtr="0">
            <a:noAutofit/>
          </a:bodyPr>
          <a:lstStyle/>
          <a:p>
            <a:endParaRPr sz="2400">
              <a:solidFill>
                <a:srgbClr val="D9D9D9"/>
              </a:solidFill>
            </a:endParaRPr>
          </a:p>
        </p:txBody>
      </p:sp>
      <p:sp>
        <p:nvSpPr>
          <p:cNvPr id="9" name="Google Shape;164;p27">
            <a:extLst>
              <a:ext uri="{FF2B5EF4-FFF2-40B4-BE49-F238E27FC236}">
                <a16:creationId xmlns:a16="http://schemas.microsoft.com/office/drawing/2014/main" id="{3F64DD6E-FCE0-4641-99CD-084B4260AE58}"/>
              </a:ext>
            </a:extLst>
          </p:cNvPr>
          <p:cNvSpPr/>
          <p:nvPr/>
        </p:nvSpPr>
        <p:spPr>
          <a:xfrm>
            <a:off x="7592875" y="4296178"/>
            <a:ext cx="1918800" cy="1918800"/>
          </a:xfrm>
          <a:prstGeom prst="rect">
            <a:avLst/>
          </a:prstGeom>
          <a:noFill/>
          <a:ln w="9525" cap="flat" cmpd="sng">
            <a:solidFill>
              <a:srgbClr val="F8680D"/>
            </a:solidFill>
            <a:prstDash val="solid"/>
            <a:round/>
            <a:headEnd type="none" w="sm" len="sm"/>
            <a:tailEnd type="none" w="sm" len="sm"/>
          </a:ln>
        </p:spPr>
        <p:txBody>
          <a:bodyPr spcFirstLastPara="1" wrap="square" lIns="121900" tIns="121900" rIns="121900" bIns="121900" anchor="ctr" anchorCtr="0">
            <a:noAutofit/>
          </a:bodyPr>
          <a:lstStyle/>
          <a:p>
            <a:endParaRPr sz="2400">
              <a:solidFill>
                <a:srgbClr val="D9D9D9"/>
              </a:solidFill>
            </a:endParaRPr>
          </a:p>
        </p:txBody>
      </p:sp>
      <p:sp>
        <p:nvSpPr>
          <p:cNvPr id="10" name="Google Shape;165;p27">
            <a:extLst>
              <a:ext uri="{FF2B5EF4-FFF2-40B4-BE49-F238E27FC236}">
                <a16:creationId xmlns:a16="http://schemas.microsoft.com/office/drawing/2014/main" id="{BE37C4AB-155D-422A-8C94-C78EA0123174}"/>
              </a:ext>
            </a:extLst>
          </p:cNvPr>
          <p:cNvSpPr/>
          <p:nvPr/>
        </p:nvSpPr>
        <p:spPr>
          <a:xfrm>
            <a:off x="9825109" y="4296178"/>
            <a:ext cx="1918800" cy="1918800"/>
          </a:xfrm>
          <a:prstGeom prst="rect">
            <a:avLst/>
          </a:prstGeom>
          <a:noFill/>
          <a:ln w="9525" cap="flat" cmpd="sng">
            <a:solidFill>
              <a:srgbClr val="F8680D"/>
            </a:solidFill>
            <a:prstDash val="solid"/>
            <a:round/>
            <a:headEnd type="none" w="sm" len="sm"/>
            <a:tailEnd type="none" w="sm" len="sm"/>
          </a:ln>
        </p:spPr>
        <p:txBody>
          <a:bodyPr spcFirstLastPara="1" wrap="square" lIns="121900" tIns="121900" rIns="121900" bIns="121900" anchor="ctr" anchorCtr="0">
            <a:noAutofit/>
          </a:bodyPr>
          <a:lstStyle/>
          <a:p>
            <a:endParaRPr sz="2400">
              <a:solidFill>
                <a:srgbClr val="D9D9D9"/>
              </a:solidFill>
            </a:endParaRPr>
          </a:p>
        </p:txBody>
      </p:sp>
      <p:sp>
        <p:nvSpPr>
          <p:cNvPr id="11" name="Google Shape;167;p27">
            <a:extLst>
              <a:ext uri="{FF2B5EF4-FFF2-40B4-BE49-F238E27FC236}">
                <a16:creationId xmlns:a16="http://schemas.microsoft.com/office/drawing/2014/main" id="{1C156320-F813-43E5-BB86-7865CF1DC60E}"/>
              </a:ext>
            </a:extLst>
          </p:cNvPr>
          <p:cNvSpPr txBox="1">
            <a:spLocks/>
          </p:cNvSpPr>
          <p:nvPr/>
        </p:nvSpPr>
        <p:spPr>
          <a:xfrm>
            <a:off x="9825109" y="3078884"/>
            <a:ext cx="1918800" cy="75116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ct val="100000"/>
              </a:lnSpc>
              <a:spcAft>
                <a:spcPts val="2133"/>
              </a:spcAft>
              <a:buNone/>
            </a:pPr>
            <a:r>
              <a:rPr lang="fr-FR" sz="1600" dirty="0">
                <a:solidFill>
                  <a:srgbClr val="262C2C"/>
                </a:solidFill>
                <a:latin typeface="Open Sans Light" panose="020B0306030504020204" pitchFamily="34" charset="0"/>
                <a:ea typeface="Open Sans Light" panose="020B0306030504020204" pitchFamily="34" charset="0"/>
                <a:cs typeface="Open Sans Light" panose="020B0306030504020204" pitchFamily="34" charset="0"/>
                <a:sym typeface="Roboto"/>
              </a:rPr>
              <a:t>Objectif : communiquer avec ses élèves</a:t>
            </a:r>
          </a:p>
        </p:txBody>
      </p:sp>
      <p:sp>
        <p:nvSpPr>
          <p:cNvPr id="12" name="Google Shape;168;p27">
            <a:extLst>
              <a:ext uri="{FF2B5EF4-FFF2-40B4-BE49-F238E27FC236}">
                <a16:creationId xmlns:a16="http://schemas.microsoft.com/office/drawing/2014/main" id="{25A2113E-750A-45BC-9DA1-3C04F9ED6FAF}"/>
              </a:ext>
            </a:extLst>
          </p:cNvPr>
          <p:cNvSpPr txBox="1">
            <a:spLocks/>
          </p:cNvSpPr>
          <p:nvPr/>
        </p:nvSpPr>
        <p:spPr>
          <a:xfrm>
            <a:off x="7592875" y="5113558"/>
            <a:ext cx="1918800" cy="43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ct val="100000"/>
              </a:lnSpc>
              <a:spcAft>
                <a:spcPts val="2133"/>
              </a:spcAft>
              <a:buNone/>
            </a:pPr>
            <a:endParaRPr lang="fr-FR" sz="1600" b="1" dirty="0">
              <a:solidFill>
                <a:srgbClr val="262C2C"/>
              </a:solidFill>
              <a:latin typeface="Roboto"/>
              <a:ea typeface="Roboto"/>
              <a:cs typeface="Roboto"/>
              <a:sym typeface="Roboto"/>
            </a:endParaRPr>
          </a:p>
        </p:txBody>
      </p:sp>
      <p:sp>
        <p:nvSpPr>
          <p:cNvPr id="13" name="Google Shape;169;p27">
            <a:extLst>
              <a:ext uri="{FF2B5EF4-FFF2-40B4-BE49-F238E27FC236}">
                <a16:creationId xmlns:a16="http://schemas.microsoft.com/office/drawing/2014/main" id="{F1EEC6DD-1F85-4EB7-AF79-CD3263A82E75}"/>
              </a:ext>
            </a:extLst>
          </p:cNvPr>
          <p:cNvSpPr txBox="1">
            <a:spLocks/>
          </p:cNvSpPr>
          <p:nvPr/>
        </p:nvSpPr>
        <p:spPr>
          <a:xfrm>
            <a:off x="9825109" y="5273978"/>
            <a:ext cx="1918800" cy="43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ct val="100000"/>
              </a:lnSpc>
              <a:spcAft>
                <a:spcPts val="2133"/>
              </a:spcAft>
              <a:buNone/>
            </a:pPr>
            <a:r>
              <a:rPr lang="fr-FR" sz="1600" dirty="0">
                <a:solidFill>
                  <a:srgbClr val="262C2C"/>
                </a:solidFill>
                <a:latin typeface="Open Sans Light" panose="020B0306030504020204" pitchFamily="34" charset="0"/>
                <a:ea typeface="Open Sans Light" panose="020B0306030504020204" pitchFamily="34" charset="0"/>
                <a:cs typeface="Open Sans Light" panose="020B0306030504020204" pitchFamily="34" charset="0"/>
                <a:sym typeface="Roboto"/>
              </a:rPr>
              <a:t>Enseigne : Histoire et Géographie</a:t>
            </a:r>
          </a:p>
        </p:txBody>
      </p:sp>
      <p:pic>
        <p:nvPicPr>
          <p:cNvPr id="14" name="Google Shape;170;p27">
            <a:extLst>
              <a:ext uri="{FF2B5EF4-FFF2-40B4-BE49-F238E27FC236}">
                <a16:creationId xmlns:a16="http://schemas.microsoft.com/office/drawing/2014/main" id="{C33D4BDB-2F71-44DC-9829-37FBD0D70B1F}"/>
              </a:ext>
            </a:extLst>
          </p:cNvPr>
          <p:cNvPicPr preferRelativeResize="0"/>
          <p:nvPr/>
        </p:nvPicPr>
        <p:blipFill>
          <a:blip r:embed="rId5" cstate="email">
            <a:alphaModFix/>
            <a:graysc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428567" y="2322620"/>
            <a:ext cx="711876" cy="711881"/>
          </a:xfrm>
          <a:prstGeom prst="rect">
            <a:avLst/>
          </a:prstGeom>
          <a:noFill/>
          <a:ln>
            <a:noFill/>
          </a:ln>
        </p:spPr>
      </p:pic>
      <p:pic>
        <p:nvPicPr>
          <p:cNvPr id="15" name="Google Shape;171;p27">
            <a:extLst>
              <a:ext uri="{FF2B5EF4-FFF2-40B4-BE49-F238E27FC236}">
                <a16:creationId xmlns:a16="http://schemas.microsoft.com/office/drawing/2014/main" id="{254463F5-0CF9-4A92-B0AB-11BD079463CB}"/>
              </a:ext>
            </a:extLst>
          </p:cNvPr>
          <p:cNvPicPr preferRelativeResize="0"/>
          <p:nvPr/>
        </p:nvPicPr>
        <p:blipFill>
          <a:blip r:embed="rId7" cstate="email">
            <a:alphaModFix/>
            <a:grayscl/>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196343" y="2322619"/>
            <a:ext cx="711876" cy="711881"/>
          </a:xfrm>
          <a:prstGeom prst="rect">
            <a:avLst/>
          </a:prstGeom>
          <a:noFill/>
          <a:ln>
            <a:noFill/>
          </a:ln>
        </p:spPr>
      </p:pic>
      <p:pic>
        <p:nvPicPr>
          <p:cNvPr id="16" name="Google Shape;172;p27">
            <a:extLst>
              <a:ext uri="{FF2B5EF4-FFF2-40B4-BE49-F238E27FC236}">
                <a16:creationId xmlns:a16="http://schemas.microsoft.com/office/drawing/2014/main" id="{04219303-61E5-4406-A8F7-05B57C330EE9}"/>
              </a:ext>
            </a:extLst>
          </p:cNvPr>
          <p:cNvPicPr preferRelativeResize="0"/>
          <p:nvPr/>
        </p:nvPicPr>
        <p:blipFill>
          <a:blip r:embed="rId9" cstate="email">
            <a:alphaModFix/>
            <a:grayscl/>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428577" y="4562096"/>
            <a:ext cx="711867" cy="711887"/>
          </a:xfrm>
          <a:prstGeom prst="rect">
            <a:avLst/>
          </a:prstGeom>
          <a:noFill/>
          <a:ln>
            <a:noFill/>
          </a:ln>
        </p:spPr>
      </p:pic>
      <p:pic>
        <p:nvPicPr>
          <p:cNvPr id="17" name="Google Shape;173;p27">
            <a:extLst>
              <a:ext uri="{FF2B5EF4-FFF2-40B4-BE49-F238E27FC236}">
                <a16:creationId xmlns:a16="http://schemas.microsoft.com/office/drawing/2014/main" id="{BBC6C619-E1AE-4B71-8A9B-01E39B60C251}"/>
              </a:ext>
            </a:extLst>
          </p:cNvPr>
          <p:cNvPicPr preferRelativeResize="0"/>
          <p:nvPr/>
        </p:nvPicPr>
        <p:blipFill>
          <a:blip r:embed="rId11" cstate="email">
            <a:alphaModFix/>
            <a:grayscl/>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221042" y="4586845"/>
            <a:ext cx="662400" cy="662400"/>
          </a:xfrm>
          <a:prstGeom prst="rect">
            <a:avLst/>
          </a:prstGeom>
          <a:noFill/>
          <a:ln>
            <a:noFill/>
          </a:ln>
        </p:spPr>
      </p:pic>
      <p:sp>
        <p:nvSpPr>
          <p:cNvPr id="18" name="Google Shape;169;p27">
            <a:extLst>
              <a:ext uri="{FF2B5EF4-FFF2-40B4-BE49-F238E27FC236}">
                <a16:creationId xmlns:a16="http://schemas.microsoft.com/office/drawing/2014/main" id="{EC6917A7-7663-4412-B9B1-1BB662816EFA}"/>
              </a:ext>
            </a:extLst>
          </p:cNvPr>
          <p:cNvSpPr txBox="1">
            <a:spLocks/>
          </p:cNvSpPr>
          <p:nvPr/>
        </p:nvSpPr>
        <p:spPr>
          <a:xfrm>
            <a:off x="7592842" y="5273978"/>
            <a:ext cx="1918800" cy="43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ct val="100000"/>
              </a:lnSpc>
              <a:spcAft>
                <a:spcPts val="2133"/>
              </a:spcAft>
              <a:buNone/>
            </a:pPr>
            <a:r>
              <a:rPr lang="fr-FR" sz="1600" dirty="0">
                <a:solidFill>
                  <a:srgbClr val="262C2C"/>
                </a:solidFill>
                <a:latin typeface="Open Sans Light" panose="020B0306030504020204" pitchFamily="34" charset="0"/>
                <a:ea typeface="Open Sans Light" panose="020B0306030504020204" pitchFamily="34" charset="0"/>
                <a:cs typeface="Open Sans Light" panose="020B0306030504020204" pitchFamily="34" charset="0"/>
                <a:sym typeface="Roboto"/>
              </a:rPr>
              <a:t>Aime : jeux vidéo, histoire, </a:t>
            </a:r>
            <a:r>
              <a:rPr lang="fr-FR" sz="1600" dirty="0" err="1">
                <a:solidFill>
                  <a:srgbClr val="262C2C"/>
                </a:solidFill>
                <a:latin typeface="Open Sans Light" panose="020B0306030504020204" pitchFamily="34" charset="0"/>
                <a:ea typeface="Open Sans Light" panose="020B0306030504020204" pitchFamily="34" charset="0"/>
                <a:cs typeface="Open Sans Light" panose="020B0306030504020204" pitchFamily="34" charset="0"/>
                <a:sym typeface="Roboto"/>
              </a:rPr>
              <a:t>RPGs</a:t>
            </a:r>
            <a:r>
              <a:rPr lang="fr-FR" sz="1600" dirty="0">
                <a:solidFill>
                  <a:srgbClr val="262C2C"/>
                </a:solidFill>
                <a:latin typeface="Open Sans Light" panose="020B0306030504020204" pitchFamily="34" charset="0"/>
                <a:ea typeface="Open Sans Light" panose="020B0306030504020204" pitchFamily="34" charset="0"/>
                <a:cs typeface="Open Sans Light" panose="020B0306030504020204" pitchFamily="34" charset="0"/>
                <a:sym typeface="Roboto"/>
              </a:rPr>
              <a:t> </a:t>
            </a:r>
          </a:p>
        </p:txBody>
      </p:sp>
      <p:sp>
        <p:nvSpPr>
          <p:cNvPr id="19" name="Google Shape;167;p27">
            <a:extLst>
              <a:ext uri="{FF2B5EF4-FFF2-40B4-BE49-F238E27FC236}">
                <a16:creationId xmlns:a16="http://schemas.microsoft.com/office/drawing/2014/main" id="{E5E16502-CBA4-4EF6-A807-EEA386AEF53C}"/>
              </a:ext>
            </a:extLst>
          </p:cNvPr>
          <p:cNvSpPr txBox="1">
            <a:spLocks/>
          </p:cNvSpPr>
          <p:nvPr/>
        </p:nvSpPr>
        <p:spPr>
          <a:xfrm>
            <a:off x="7560593" y="3117453"/>
            <a:ext cx="1918800" cy="75116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ct val="100000"/>
              </a:lnSpc>
              <a:buNone/>
            </a:pPr>
            <a:r>
              <a:rPr lang="fr-FR" sz="1600" dirty="0">
                <a:solidFill>
                  <a:srgbClr val="262C2C"/>
                </a:solidFill>
                <a:latin typeface="Open Sans Light" panose="020B0306030504020204" pitchFamily="34" charset="0"/>
                <a:ea typeface="Open Sans Light" panose="020B0306030504020204" pitchFamily="34" charset="0"/>
                <a:cs typeface="Open Sans Light" panose="020B0306030504020204" pitchFamily="34" charset="0"/>
                <a:sym typeface="Roboto"/>
              </a:rPr>
              <a:t>Homme, 32 ans, </a:t>
            </a:r>
          </a:p>
          <a:p>
            <a:pPr marL="0" indent="0" algn="ctr">
              <a:lnSpc>
                <a:spcPct val="100000"/>
              </a:lnSpc>
              <a:spcAft>
                <a:spcPts val="2133"/>
              </a:spcAft>
              <a:buNone/>
            </a:pPr>
            <a:r>
              <a:rPr lang="fr-FR" sz="1600" dirty="0">
                <a:solidFill>
                  <a:srgbClr val="262C2C"/>
                </a:solidFill>
                <a:latin typeface="Open Sans Light" panose="020B0306030504020204" pitchFamily="34" charset="0"/>
                <a:ea typeface="Open Sans Light" panose="020B0306030504020204" pitchFamily="34" charset="0"/>
                <a:cs typeface="Open Sans Light" panose="020B0306030504020204" pitchFamily="34" charset="0"/>
                <a:sym typeface="Roboto"/>
              </a:rPr>
              <a:t>Professeur certifié</a:t>
            </a:r>
          </a:p>
        </p:txBody>
      </p:sp>
      <p:sp>
        <p:nvSpPr>
          <p:cNvPr id="20" name="Cadre 19">
            <a:extLst>
              <a:ext uri="{FF2B5EF4-FFF2-40B4-BE49-F238E27FC236}">
                <a16:creationId xmlns:a16="http://schemas.microsoft.com/office/drawing/2014/main" id="{9666B7A7-D6E9-424C-8DAB-D63BD930BB02}"/>
              </a:ext>
            </a:extLst>
          </p:cNvPr>
          <p:cNvSpPr/>
          <p:nvPr/>
        </p:nvSpPr>
        <p:spPr>
          <a:xfrm>
            <a:off x="0" y="0"/>
            <a:ext cx="12192000" cy="6858000"/>
          </a:xfrm>
          <a:prstGeom prst="frame">
            <a:avLst>
              <a:gd name="adj1" fmla="val 1667"/>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241701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Google Shape;166;p27">
            <a:extLst>
              <a:ext uri="{FF2B5EF4-FFF2-40B4-BE49-F238E27FC236}">
                <a16:creationId xmlns:a16="http://schemas.microsoft.com/office/drawing/2014/main" id="{F1772B80-CE9F-403E-9D9C-7EB998746189}"/>
              </a:ext>
            </a:extLst>
          </p:cNvPr>
          <p:cNvSpPr txBox="1">
            <a:spLocks/>
          </p:cNvSpPr>
          <p:nvPr/>
        </p:nvSpPr>
        <p:spPr>
          <a:xfrm>
            <a:off x="766013" y="1732321"/>
            <a:ext cx="5140318" cy="77002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FR"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sym typeface="Roboto"/>
              </a:rPr>
              <a:t>Je veux regrouper mes élèves dans une même communauté thématique. Je veux que ma communauté soit sécurisée. Je veux m'adresser à mes élèves à l'écrit et à l'oral. </a:t>
            </a:r>
          </a:p>
        </p:txBody>
      </p:sp>
      <p:sp>
        <p:nvSpPr>
          <p:cNvPr id="90" name="Ellipse 89">
            <a:extLst>
              <a:ext uri="{FF2B5EF4-FFF2-40B4-BE49-F238E27FC236}">
                <a16:creationId xmlns:a16="http://schemas.microsoft.com/office/drawing/2014/main" id="{133BEC35-D26F-457F-8994-D69F772384B7}"/>
              </a:ext>
            </a:extLst>
          </p:cNvPr>
          <p:cNvSpPr/>
          <p:nvPr/>
        </p:nvSpPr>
        <p:spPr>
          <a:xfrm>
            <a:off x="2934939" y="3261931"/>
            <a:ext cx="157971" cy="157971"/>
          </a:xfrm>
          <a:prstGeom prst="ellipse">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01" name="TextBox 4">
            <a:extLst>
              <a:ext uri="{FF2B5EF4-FFF2-40B4-BE49-F238E27FC236}">
                <a16:creationId xmlns:a16="http://schemas.microsoft.com/office/drawing/2014/main" id="{92B84825-39E7-47DC-915C-0D8E1036B647}"/>
              </a:ext>
            </a:extLst>
          </p:cNvPr>
          <p:cNvSpPr txBox="1"/>
          <p:nvPr/>
        </p:nvSpPr>
        <p:spPr>
          <a:xfrm>
            <a:off x="827861" y="5338159"/>
            <a:ext cx="5140319" cy="954107"/>
          </a:xfrm>
          <a:prstGeom prst="rect">
            <a:avLst/>
          </a:prstGeom>
          <a:noFill/>
        </p:spPr>
        <p:txBody>
          <a:bodyPr wrap="square" rtlCol="0">
            <a:spAutoFit/>
          </a:bodyPr>
          <a:lstStyle/>
          <a:p>
            <a:pPr marL="228594" indent="-228594">
              <a:buFont typeface="Arial" panose="020B0604020202020204" pitchFamily="34" charset="0"/>
              <a:buChar char="•"/>
            </a:pPr>
            <a:r>
              <a:rPr lang="fr-FR" sz="14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Les outils de </a:t>
            </a:r>
            <a:r>
              <a:rPr lang="fr-FR" sz="1400" dirty="0" err="1">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visio</a:t>
            </a:r>
            <a:r>
              <a:rPr lang="fr-FR" sz="14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 proposés par son établissement ne sont pas satisfaisants (lourds, austères, etc.)</a:t>
            </a:r>
          </a:p>
          <a:p>
            <a:pPr marL="228594" indent="-228594">
              <a:buFont typeface="Arial" panose="020B0604020202020204" pitchFamily="34" charset="0"/>
              <a:buChar char="•"/>
            </a:pPr>
            <a:r>
              <a:rPr lang="fr-FR" sz="14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Souhaite que ses étudiants puissent accéder facilement à la salle virtuelle même en dehors des heures de cours</a:t>
            </a:r>
          </a:p>
        </p:txBody>
      </p:sp>
      <p:sp>
        <p:nvSpPr>
          <p:cNvPr id="102" name="TextBox 5">
            <a:extLst>
              <a:ext uri="{FF2B5EF4-FFF2-40B4-BE49-F238E27FC236}">
                <a16:creationId xmlns:a16="http://schemas.microsoft.com/office/drawing/2014/main" id="{99CBFF47-6AE3-4AFF-9FB0-D941AF40C21C}"/>
              </a:ext>
            </a:extLst>
          </p:cNvPr>
          <p:cNvSpPr txBox="1"/>
          <p:nvPr/>
        </p:nvSpPr>
        <p:spPr>
          <a:xfrm>
            <a:off x="6380698" y="5338159"/>
            <a:ext cx="5140319" cy="738664"/>
          </a:xfrm>
          <a:prstGeom prst="rect">
            <a:avLst/>
          </a:prstGeom>
          <a:noFill/>
        </p:spPr>
        <p:txBody>
          <a:bodyPr wrap="square" rtlCol="0">
            <a:spAutoFit/>
          </a:bodyPr>
          <a:lstStyle/>
          <a:p>
            <a:pPr marL="228594" indent="-228594">
              <a:buFont typeface="Arial" panose="020B0604020202020204" pitchFamily="34" charset="0"/>
              <a:buChar char="•"/>
            </a:pPr>
            <a:r>
              <a:rPr lang="fr-FR" sz="14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Disposer d'un outil "fun" pour faire ses cours</a:t>
            </a:r>
          </a:p>
          <a:p>
            <a:pPr marL="228594" indent="-228594">
              <a:buFont typeface="Arial" panose="020B0604020202020204" pitchFamily="34" charset="0"/>
              <a:buChar char="•"/>
            </a:pPr>
            <a:r>
              <a:rPr lang="fr-FR" sz="14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Lier ses passions : jeu et histoire</a:t>
            </a:r>
          </a:p>
          <a:p>
            <a:pPr marL="228594" indent="-228594">
              <a:buFont typeface="Arial" panose="020B0604020202020204" pitchFamily="34" charset="0"/>
              <a:buChar char="•"/>
            </a:pPr>
            <a:r>
              <a:rPr lang="fr-FR" sz="14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Sens du partage</a:t>
            </a:r>
          </a:p>
        </p:txBody>
      </p:sp>
      <p:sp>
        <p:nvSpPr>
          <p:cNvPr id="103" name="Ellipse 102">
            <a:extLst>
              <a:ext uri="{FF2B5EF4-FFF2-40B4-BE49-F238E27FC236}">
                <a16:creationId xmlns:a16="http://schemas.microsoft.com/office/drawing/2014/main" id="{5A66DB28-6C10-4BEA-8DD9-82C6329AC542}"/>
              </a:ext>
            </a:extLst>
          </p:cNvPr>
          <p:cNvSpPr/>
          <p:nvPr/>
        </p:nvSpPr>
        <p:spPr>
          <a:xfrm>
            <a:off x="3495040" y="3662649"/>
            <a:ext cx="157971" cy="157971"/>
          </a:xfrm>
          <a:prstGeom prst="ellipse">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04" name="Ellipse 103">
            <a:extLst>
              <a:ext uri="{FF2B5EF4-FFF2-40B4-BE49-F238E27FC236}">
                <a16:creationId xmlns:a16="http://schemas.microsoft.com/office/drawing/2014/main" id="{C814D8F6-F2E7-4CE7-9FCD-4E64D046CD46}"/>
              </a:ext>
            </a:extLst>
          </p:cNvPr>
          <p:cNvSpPr/>
          <p:nvPr/>
        </p:nvSpPr>
        <p:spPr>
          <a:xfrm>
            <a:off x="2688704" y="4050560"/>
            <a:ext cx="157971" cy="157971"/>
          </a:xfrm>
          <a:prstGeom prst="ellipse">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06" name="Ellipse 105">
            <a:extLst>
              <a:ext uri="{FF2B5EF4-FFF2-40B4-BE49-F238E27FC236}">
                <a16:creationId xmlns:a16="http://schemas.microsoft.com/office/drawing/2014/main" id="{DDF048AA-47B1-48FF-85EB-7D9CDCDFA6C7}"/>
              </a:ext>
            </a:extLst>
          </p:cNvPr>
          <p:cNvSpPr/>
          <p:nvPr/>
        </p:nvSpPr>
        <p:spPr>
          <a:xfrm>
            <a:off x="2051489" y="4482235"/>
            <a:ext cx="157971" cy="157971"/>
          </a:xfrm>
          <a:prstGeom prst="ellipse">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08" name="Ellipse 107">
            <a:extLst>
              <a:ext uri="{FF2B5EF4-FFF2-40B4-BE49-F238E27FC236}">
                <a16:creationId xmlns:a16="http://schemas.microsoft.com/office/drawing/2014/main" id="{5E0E683C-FEFF-4D8A-962E-9C78903600BD}"/>
              </a:ext>
            </a:extLst>
          </p:cNvPr>
          <p:cNvSpPr/>
          <p:nvPr/>
        </p:nvSpPr>
        <p:spPr>
          <a:xfrm>
            <a:off x="6787612" y="4317219"/>
            <a:ext cx="157971" cy="157971"/>
          </a:xfrm>
          <a:prstGeom prst="ellipse">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09" name="Rectangle 108">
            <a:extLst>
              <a:ext uri="{FF2B5EF4-FFF2-40B4-BE49-F238E27FC236}">
                <a16:creationId xmlns:a16="http://schemas.microsoft.com/office/drawing/2014/main" id="{BE8A6175-FB06-4A29-A901-71F4D261C4FF}"/>
              </a:ext>
            </a:extLst>
          </p:cNvPr>
          <p:cNvSpPr/>
          <p:nvPr/>
        </p:nvSpPr>
        <p:spPr>
          <a:xfrm>
            <a:off x="8308624" y="3333549"/>
            <a:ext cx="2634873" cy="120000"/>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11" name="Rectangle 110">
            <a:extLst>
              <a:ext uri="{FF2B5EF4-FFF2-40B4-BE49-F238E27FC236}">
                <a16:creationId xmlns:a16="http://schemas.microsoft.com/office/drawing/2014/main" id="{23DF6648-8C6E-44A6-9EAA-D5331605F3C0}"/>
              </a:ext>
            </a:extLst>
          </p:cNvPr>
          <p:cNvSpPr/>
          <p:nvPr/>
        </p:nvSpPr>
        <p:spPr>
          <a:xfrm>
            <a:off x="8308622" y="3735884"/>
            <a:ext cx="563401" cy="120000"/>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13" name="Rectangle 112">
            <a:extLst>
              <a:ext uri="{FF2B5EF4-FFF2-40B4-BE49-F238E27FC236}">
                <a16:creationId xmlns:a16="http://schemas.microsoft.com/office/drawing/2014/main" id="{3ABEAF96-FCBF-43F9-80AD-155ACD7252A0}"/>
              </a:ext>
            </a:extLst>
          </p:cNvPr>
          <p:cNvSpPr/>
          <p:nvPr/>
        </p:nvSpPr>
        <p:spPr>
          <a:xfrm>
            <a:off x="8308622" y="4117740"/>
            <a:ext cx="1358772" cy="120000"/>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15" name="Rectangle 114">
            <a:extLst>
              <a:ext uri="{FF2B5EF4-FFF2-40B4-BE49-F238E27FC236}">
                <a16:creationId xmlns:a16="http://schemas.microsoft.com/office/drawing/2014/main" id="{A6C7AE60-5E6C-4A1E-BF8F-EAB44A3C1F38}"/>
              </a:ext>
            </a:extLst>
          </p:cNvPr>
          <p:cNvSpPr/>
          <p:nvPr/>
        </p:nvSpPr>
        <p:spPr>
          <a:xfrm>
            <a:off x="8308623" y="4547569"/>
            <a:ext cx="2138983" cy="120000"/>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16" name="Rectangle 115">
            <a:extLst>
              <a:ext uri="{FF2B5EF4-FFF2-40B4-BE49-F238E27FC236}">
                <a16:creationId xmlns:a16="http://schemas.microsoft.com/office/drawing/2014/main" id="{1466E307-362B-4FB5-AEF5-FA89B9EC71D2}"/>
              </a:ext>
            </a:extLst>
          </p:cNvPr>
          <p:cNvSpPr/>
          <p:nvPr/>
        </p:nvSpPr>
        <p:spPr>
          <a:xfrm>
            <a:off x="6436686" y="1840824"/>
            <a:ext cx="1576877" cy="284981"/>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Open Sans Light" panose="020B0306030504020204" pitchFamily="34" charset="0"/>
                <a:ea typeface="Open Sans Light" panose="020B0306030504020204" pitchFamily="34" charset="0"/>
                <a:cs typeface="Open Sans Light" panose="020B0306030504020204" pitchFamily="34" charset="0"/>
              </a:rPr>
              <a:t>Passionné</a:t>
            </a:r>
            <a:endParaRPr lang="fr-FR"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7" name="Rectangle 116">
            <a:extLst>
              <a:ext uri="{FF2B5EF4-FFF2-40B4-BE49-F238E27FC236}">
                <a16:creationId xmlns:a16="http://schemas.microsoft.com/office/drawing/2014/main" id="{3CB8AEF7-91C6-49D2-A414-97E65CA73B55}"/>
              </a:ext>
            </a:extLst>
          </p:cNvPr>
          <p:cNvSpPr/>
          <p:nvPr/>
        </p:nvSpPr>
        <p:spPr>
          <a:xfrm>
            <a:off x="8149552" y="1849480"/>
            <a:ext cx="1576877" cy="284981"/>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Open Sans Light" panose="020B0306030504020204" pitchFamily="34" charset="0"/>
                <a:ea typeface="Open Sans Light" panose="020B0306030504020204" pitchFamily="34" charset="0"/>
                <a:cs typeface="Open Sans Light" panose="020B0306030504020204" pitchFamily="34" charset="0"/>
              </a:rPr>
              <a:t>Curieux</a:t>
            </a:r>
            <a:endParaRPr lang="fr-FR"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8" name="Rectangle 117">
            <a:extLst>
              <a:ext uri="{FF2B5EF4-FFF2-40B4-BE49-F238E27FC236}">
                <a16:creationId xmlns:a16="http://schemas.microsoft.com/office/drawing/2014/main" id="{F8FDD2A6-4890-4E43-BFF5-08BA3894041D}"/>
              </a:ext>
            </a:extLst>
          </p:cNvPr>
          <p:cNvSpPr/>
          <p:nvPr/>
        </p:nvSpPr>
        <p:spPr>
          <a:xfrm>
            <a:off x="9862419" y="1865538"/>
            <a:ext cx="1576877" cy="284981"/>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Open Sans Light" panose="020B0306030504020204" pitchFamily="34" charset="0"/>
                <a:ea typeface="Open Sans Light" panose="020B0306030504020204" pitchFamily="34" charset="0"/>
                <a:cs typeface="Open Sans Light" panose="020B0306030504020204" pitchFamily="34" charset="0"/>
              </a:rPr>
              <a:t>Travailleur</a:t>
            </a:r>
            <a:endParaRPr lang="fr-FR"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9" name="Rectangle 118">
            <a:extLst>
              <a:ext uri="{FF2B5EF4-FFF2-40B4-BE49-F238E27FC236}">
                <a16:creationId xmlns:a16="http://schemas.microsoft.com/office/drawing/2014/main" id="{94D566D7-5229-4560-BC6D-4FBAE2CD8A17}"/>
              </a:ext>
            </a:extLst>
          </p:cNvPr>
          <p:cNvSpPr/>
          <p:nvPr/>
        </p:nvSpPr>
        <p:spPr>
          <a:xfrm>
            <a:off x="6436686" y="2181408"/>
            <a:ext cx="1576877" cy="284981"/>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Open Sans Light" panose="020B0306030504020204" pitchFamily="34" charset="0"/>
                <a:ea typeface="Open Sans Light" panose="020B0306030504020204" pitchFamily="34" charset="0"/>
                <a:cs typeface="Open Sans Light" panose="020B0306030504020204" pitchFamily="34" charset="0"/>
              </a:rPr>
              <a:t>Empathique</a:t>
            </a:r>
            <a:endParaRPr lang="fr-FR"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0" name="Rectangle 119">
            <a:extLst>
              <a:ext uri="{FF2B5EF4-FFF2-40B4-BE49-F238E27FC236}">
                <a16:creationId xmlns:a16="http://schemas.microsoft.com/office/drawing/2014/main" id="{F31ED3A1-B2EF-4328-BA15-FBEB25DAF1C4}"/>
              </a:ext>
            </a:extLst>
          </p:cNvPr>
          <p:cNvSpPr/>
          <p:nvPr/>
        </p:nvSpPr>
        <p:spPr>
          <a:xfrm>
            <a:off x="8149552" y="2190064"/>
            <a:ext cx="1576877" cy="284981"/>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Open Sans Light" panose="020B0306030504020204" pitchFamily="34" charset="0"/>
                <a:ea typeface="Open Sans Light" panose="020B0306030504020204" pitchFamily="34" charset="0"/>
                <a:cs typeface="Open Sans Light" panose="020B0306030504020204" pitchFamily="34" charset="0"/>
              </a:rPr>
              <a:t>Enthousiaste</a:t>
            </a:r>
            <a:endParaRPr lang="fr-FR"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1" name="Rectangle 120">
            <a:extLst>
              <a:ext uri="{FF2B5EF4-FFF2-40B4-BE49-F238E27FC236}">
                <a16:creationId xmlns:a16="http://schemas.microsoft.com/office/drawing/2014/main" id="{84667975-9F89-4B42-9677-56C2F2F87A4C}"/>
              </a:ext>
            </a:extLst>
          </p:cNvPr>
          <p:cNvSpPr/>
          <p:nvPr/>
        </p:nvSpPr>
        <p:spPr>
          <a:xfrm>
            <a:off x="9862419" y="2206122"/>
            <a:ext cx="1576877" cy="284981"/>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Open Sans Light" panose="020B0306030504020204" pitchFamily="34" charset="0"/>
                <a:ea typeface="Open Sans Light" panose="020B0306030504020204" pitchFamily="34" charset="0"/>
                <a:cs typeface="Open Sans Light" panose="020B0306030504020204" pitchFamily="34" charset="0"/>
              </a:rPr>
              <a:t>Modeste</a:t>
            </a:r>
            <a:endParaRPr lang="fr-FR"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 name="Image 1">
            <a:extLst>
              <a:ext uri="{FF2B5EF4-FFF2-40B4-BE49-F238E27FC236}">
                <a16:creationId xmlns:a16="http://schemas.microsoft.com/office/drawing/2014/main" id="{14895CBD-70DD-41A9-9FD6-5812543BDF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4402" b="22208"/>
          <a:stretch/>
        </p:blipFill>
        <p:spPr>
          <a:xfrm>
            <a:off x="598465" y="557763"/>
            <a:ext cx="10766469" cy="838608"/>
          </a:xfrm>
          <a:prstGeom prst="rect">
            <a:avLst/>
          </a:prstGeom>
        </p:spPr>
      </p:pic>
      <p:sp>
        <p:nvSpPr>
          <p:cNvPr id="29" name="Cadre 28">
            <a:extLst>
              <a:ext uri="{FF2B5EF4-FFF2-40B4-BE49-F238E27FC236}">
                <a16:creationId xmlns:a16="http://schemas.microsoft.com/office/drawing/2014/main" id="{6B17600C-3BA2-4767-B6BB-1AA1656DA821}"/>
              </a:ext>
            </a:extLst>
          </p:cNvPr>
          <p:cNvSpPr/>
          <p:nvPr/>
        </p:nvSpPr>
        <p:spPr>
          <a:xfrm>
            <a:off x="0" y="0"/>
            <a:ext cx="12192000" cy="6858000"/>
          </a:xfrm>
          <a:prstGeom prst="frame">
            <a:avLst>
              <a:gd name="adj1" fmla="val 1667"/>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704473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a16="http://schemas.microsoft.com/office/drawing/2014/main" id="{D7213330-5B72-4A7D-A5D2-650B6F5807B6}"/>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4560" y="0"/>
            <a:ext cx="5795744" cy="6858000"/>
          </a:xfrm>
          <a:prstGeom prst="rect">
            <a:avLst/>
          </a:prstGeom>
        </p:spPr>
      </p:pic>
      <p:sp>
        <p:nvSpPr>
          <p:cNvPr id="45" name="Titre 3">
            <a:extLst>
              <a:ext uri="{FF2B5EF4-FFF2-40B4-BE49-F238E27FC236}">
                <a16:creationId xmlns:a16="http://schemas.microsoft.com/office/drawing/2014/main" id="{371CDDCB-0522-46C4-A8D6-820D99E17F0A}"/>
              </a:ext>
            </a:extLst>
          </p:cNvPr>
          <p:cNvSpPr>
            <a:spLocks noGrp="1"/>
          </p:cNvSpPr>
          <p:nvPr>
            <p:ph type="title"/>
          </p:nvPr>
        </p:nvSpPr>
        <p:spPr>
          <a:xfrm>
            <a:off x="6461089" y="365125"/>
            <a:ext cx="5357872" cy="1325563"/>
          </a:xfrm>
        </p:spPr>
        <p:txBody>
          <a:bodyPr/>
          <a:lstStyle/>
          <a:p>
            <a:r>
              <a:rPr lang="fr-FR" cap="small" dirty="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rPr>
              <a:t>Plan de la séquence</a:t>
            </a:r>
          </a:p>
        </p:txBody>
      </p:sp>
      <p:grpSp>
        <p:nvGrpSpPr>
          <p:cNvPr id="47" name="Groupe 46">
            <a:extLst>
              <a:ext uri="{FF2B5EF4-FFF2-40B4-BE49-F238E27FC236}">
                <a16:creationId xmlns:a16="http://schemas.microsoft.com/office/drawing/2014/main" id="{3D956D16-9AA9-4D69-A63F-45AC09BCC2E4}"/>
              </a:ext>
            </a:extLst>
          </p:cNvPr>
          <p:cNvGrpSpPr/>
          <p:nvPr/>
        </p:nvGrpSpPr>
        <p:grpSpPr>
          <a:xfrm>
            <a:off x="6584914" y="1451693"/>
            <a:ext cx="4833721" cy="1107996"/>
            <a:chOff x="962025" y="2182504"/>
            <a:chExt cx="4833721" cy="1107996"/>
          </a:xfrm>
        </p:grpSpPr>
        <p:sp>
          <p:nvSpPr>
            <p:cNvPr id="48" name="ZoneTexte 47">
              <a:extLst>
                <a:ext uri="{FF2B5EF4-FFF2-40B4-BE49-F238E27FC236}">
                  <a16:creationId xmlns:a16="http://schemas.microsoft.com/office/drawing/2014/main" id="{90088CD7-62C5-4517-9EAC-67E962966729}"/>
                </a:ext>
              </a:extLst>
            </p:cNvPr>
            <p:cNvSpPr txBox="1"/>
            <p:nvPr/>
          </p:nvSpPr>
          <p:spPr>
            <a:xfrm>
              <a:off x="962025" y="2182504"/>
              <a:ext cx="1200383" cy="1107996"/>
            </a:xfrm>
            <a:prstGeom prst="rect">
              <a:avLst/>
            </a:prstGeom>
            <a:noFill/>
          </p:spPr>
          <p:txBody>
            <a:bodyPr wrap="square" rtlCol="0">
              <a:spAutoFit/>
            </a:bodyPr>
            <a:lstStyle/>
            <a:p>
              <a:r>
                <a:rPr lang="fr-FR" sz="66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01</a:t>
              </a:r>
            </a:p>
          </p:txBody>
        </p:sp>
        <p:sp>
          <p:nvSpPr>
            <p:cNvPr id="49" name="ZoneTexte 48">
              <a:extLst>
                <a:ext uri="{FF2B5EF4-FFF2-40B4-BE49-F238E27FC236}">
                  <a16:creationId xmlns:a16="http://schemas.microsoft.com/office/drawing/2014/main" id="{39C54197-EF10-47C6-A3A8-963950BB8C3C}"/>
                </a:ext>
              </a:extLst>
            </p:cNvPr>
            <p:cNvSpPr txBox="1"/>
            <p:nvPr/>
          </p:nvSpPr>
          <p:spPr>
            <a:xfrm>
              <a:off x="2212448" y="2351782"/>
              <a:ext cx="3583298" cy="769441"/>
            </a:xfrm>
            <a:prstGeom prst="rect">
              <a:avLst/>
            </a:prstGeom>
            <a:noFill/>
          </p:spPr>
          <p:txBody>
            <a:bodyPr wrap="square" rtlCol="0">
              <a:spAutoFit/>
            </a:bodyPr>
            <a:lstStyle/>
            <a:p>
              <a:r>
                <a:rPr lang="fr-FR" sz="2400" dirty="0">
                  <a:solidFill>
                    <a:srgbClr val="4D4949"/>
                  </a:solidFill>
                  <a:latin typeface="Open Sans" panose="020B0606030504020204" pitchFamily="34" charset="0"/>
                  <a:ea typeface="Open Sans" panose="020B0606030504020204" pitchFamily="34" charset="0"/>
                  <a:cs typeface="Open Sans" panose="020B0606030504020204" pitchFamily="34" charset="0"/>
                </a:rPr>
                <a:t>Rédaction Web</a:t>
              </a:r>
            </a:p>
            <a:p>
              <a:r>
                <a:rPr lang="fr-FR" sz="2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Définition et enjeux</a:t>
              </a:r>
            </a:p>
          </p:txBody>
        </p:sp>
        <p:cxnSp>
          <p:nvCxnSpPr>
            <p:cNvPr id="50" name="Connecteur droit 49">
              <a:extLst>
                <a:ext uri="{FF2B5EF4-FFF2-40B4-BE49-F238E27FC236}">
                  <a16:creationId xmlns:a16="http://schemas.microsoft.com/office/drawing/2014/main" id="{B1C6A99B-B8E9-490A-A334-9916C64360DA}"/>
                </a:ext>
              </a:extLst>
            </p:cNvPr>
            <p:cNvCxnSpPr>
              <a:cxnSpLocks/>
            </p:cNvCxnSpPr>
            <p:nvPr/>
          </p:nvCxnSpPr>
          <p:spPr>
            <a:xfrm>
              <a:off x="2113877" y="2400200"/>
              <a:ext cx="0" cy="672605"/>
            </a:xfrm>
            <a:prstGeom prst="line">
              <a:avLst/>
            </a:prstGeom>
            <a:ln>
              <a:solidFill>
                <a:srgbClr val="F8680D"/>
              </a:solidFill>
            </a:ln>
          </p:spPr>
          <p:style>
            <a:lnRef idx="1">
              <a:schemeClr val="accent2"/>
            </a:lnRef>
            <a:fillRef idx="0">
              <a:schemeClr val="accent2"/>
            </a:fillRef>
            <a:effectRef idx="0">
              <a:schemeClr val="accent2"/>
            </a:effectRef>
            <a:fontRef idx="minor">
              <a:schemeClr val="tx1"/>
            </a:fontRef>
          </p:style>
        </p:cxnSp>
      </p:grpSp>
      <p:grpSp>
        <p:nvGrpSpPr>
          <p:cNvPr id="51" name="Groupe 50">
            <a:extLst>
              <a:ext uri="{FF2B5EF4-FFF2-40B4-BE49-F238E27FC236}">
                <a16:creationId xmlns:a16="http://schemas.microsoft.com/office/drawing/2014/main" id="{DE20FF76-F5A6-4915-8C0E-E9582AE44F4D}"/>
              </a:ext>
            </a:extLst>
          </p:cNvPr>
          <p:cNvGrpSpPr/>
          <p:nvPr/>
        </p:nvGrpSpPr>
        <p:grpSpPr>
          <a:xfrm>
            <a:off x="6584914" y="3751219"/>
            <a:ext cx="4833721" cy="1107996"/>
            <a:chOff x="6396254" y="2134086"/>
            <a:chExt cx="4833721" cy="1107996"/>
          </a:xfrm>
        </p:grpSpPr>
        <p:sp>
          <p:nvSpPr>
            <p:cNvPr id="52" name="ZoneTexte 51">
              <a:extLst>
                <a:ext uri="{FF2B5EF4-FFF2-40B4-BE49-F238E27FC236}">
                  <a16:creationId xmlns:a16="http://schemas.microsoft.com/office/drawing/2014/main" id="{951FDCCA-1A9D-471F-89F8-B9AF1F75A4DA}"/>
                </a:ext>
              </a:extLst>
            </p:cNvPr>
            <p:cNvSpPr txBox="1"/>
            <p:nvPr/>
          </p:nvSpPr>
          <p:spPr>
            <a:xfrm>
              <a:off x="6396254" y="2134086"/>
              <a:ext cx="1200383" cy="1107996"/>
            </a:xfrm>
            <a:prstGeom prst="rect">
              <a:avLst/>
            </a:prstGeom>
            <a:noFill/>
          </p:spPr>
          <p:txBody>
            <a:bodyPr wrap="square" rtlCol="0">
              <a:spAutoFit/>
            </a:bodyPr>
            <a:lstStyle/>
            <a:p>
              <a:r>
                <a:rPr lang="fr-FR" sz="66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03</a:t>
              </a:r>
            </a:p>
          </p:txBody>
        </p:sp>
        <p:sp>
          <p:nvSpPr>
            <p:cNvPr id="53" name="ZoneTexte 52">
              <a:extLst>
                <a:ext uri="{FF2B5EF4-FFF2-40B4-BE49-F238E27FC236}">
                  <a16:creationId xmlns:a16="http://schemas.microsoft.com/office/drawing/2014/main" id="{1885A7BA-6B72-4CD3-9939-E55ABFA5AD84}"/>
                </a:ext>
              </a:extLst>
            </p:cNvPr>
            <p:cNvSpPr txBox="1"/>
            <p:nvPr/>
          </p:nvSpPr>
          <p:spPr>
            <a:xfrm>
              <a:off x="7646677" y="2303364"/>
              <a:ext cx="3583298" cy="769441"/>
            </a:xfrm>
            <a:prstGeom prst="rect">
              <a:avLst/>
            </a:prstGeom>
            <a:noFill/>
          </p:spPr>
          <p:txBody>
            <a:bodyPr wrap="square" rtlCol="0">
              <a:spAutoFit/>
            </a:bodyPr>
            <a:lstStyle/>
            <a:p>
              <a:r>
                <a:rPr lang="fr-FR" sz="2400" dirty="0">
                  <a:solidFill>
                    <a:srgbClr val="4D4949"/>
                  </a:solidFill>
                  <a:latin typeface="Open Sans" panose="020B0606030504020204" pitchFamily="34" charset="0"/>
                  <a:ea typeface="Open Sans" panose="020B0606030504020204" pitchFamily="34" charset="0"/>
                  <a:cs typeface="Open Sans" panose="020B0606030504020204" pitchFamily="34" charset="0"/>
                </a:rPr>
                <a:t>Rédiger pour le web</a:t>
              </a:r>
            </a:p>
            <a:p>
              <a:r>
                <a:rPr lang="fr-FR" sz="2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Produire son contenu</a:t>
              </a:r>
            </a:p>
          </p:txBody>
        </p:sp>
        <p:cxnSp>
          <p:nvCxnSpPr>
            <p:cNvPr id="54" name="Connecteur droit 53">
              <a:extLst>
                <a:ext uri="{FF2B5EF4-FFF2-40B4-BE49-F238E27FC236}">
                  <a16:creationId xmlns:a16="http://schemas.microsoft.com/office/drawing/2014/main" id="{33B123F8-7089-4613-A21D-64A3B833FAAB}"/>
                </a:ext>
              </a:extLst>
            </p:cNvPr>
            <p:cNvCxnSpPr>
              <a:cxnSpLocks/>
            </p:cNvCxnSpPr>
            <p:nvPr/>
          </p:nvCxnSpPr>
          <p:spPr>
            <a:xfrm>
              <a:off x="7548106" y="2351782"/>
              <a:ext cx="0" cy="672605"/>
            </a:xfrm>
            <a:prstGeom prst="line">
              <a:avLst/>
            </a:prstGeom>
            <a:ln>
              <a:solidFill>
                <a:srgbClr val="F8680D"/>
              </a:solidFill>
            </a:ln>
          </p:spPr>
          <p:style>
            <a:lnRef idx="1">
              <a:schemeClr val="accent2"/>
            </a:lnRef>
            <a:fillRef idx="0">
              <a:schemeClr val="accent2"/>
            </a:fillRef>
            <a:effectRef idx="0">
              <a:schemeClr val="accent2"/>
            </a:effectRef>
            <a:fontRef idx="minor">
              <a:schemeClr val="tx1"/>
            </a:fontRef>
          </p:style>
        </p:cxnSp>
      </p:grpSp>
      <p:grpSp>
        <p:nvGrpSpPr>
          <p:cNvPr id="55" name="Groupe 54">
            <a:extLst>
              <a:ext uri="{FF2B5EF4-FFF2-40B4-BE49-F238E27FC236}">
                <a16:creationId xmlns:a16="http://schemas.microsoft.com/office/drawing/2014/main" id="{01C97A38-9155-4B60-B102-2508EF8CA547}"/>
              </a:ext>
            </a:extLst>
          </p:cNvPr>
          <p:cNvGrpSpPr/>
          <p:nvPr/>
        </p:nvGrpSpPr>
        <p:grpSpPr>
          <a:xfrm>
            <a:off x="6584914" y="4900982"/>
            <a:ext cx="4833721" cy="1107996"/>
            <a:chOff x="962025" y="2182504"/>
            <a:chExt cx="4833721" cy="1107996"/>
          </a:xfrm>
        </p:grpSpPr>
        <p:sp>
          <p:nvSpPr>
            <p:cNvPr id="56" name="ZoneTexte 55">
              <a:extLst>
                <a:ext uri="{FF2B5EF4-FFF2-40B4-BE49-F238E27FC236}">
                  <a16:creationId xmlns:a16="http://schemas.microsoft.com/office/drawing/2014/main" id="{4FD97FB4-BD11-4064-B8B2-B34A528F8614}"/>
                </a:ext>
              </a:extLst>
            </p:cNvPr>
            <p:cNvSpPr txBox="1"/>
            <p:nvPr/>
          </p:nvSpPr>
          <p:spPr>
            <a:xfrm>
              <a:off x="962025" y="2182504"/>
              <a:ext cx="1200383" cy="1107996"/>
            </a:xfrm>
            <a:prstGeom prst="rect">
              <a:avLst/>
            </a:prstGeom>
            <a:noFill/>
          </p:spPr>
          <p:txBody>
            <a:bodyPr wrap="square" rtlCol="0">
              <a:spAutoFit/>
            </a:bodyPr>
            <a:lstStyle/>
            <a:p>
              <a:r>
                <a:rPr lang="fr-FR" sz="66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04</a:t>
              </a:r>
            </a:p>
          </p:txBody>
        </p:sp>
        <p:sp>
          <p:nvSpPr>
            <p:cNvPr id="57" name="ZoneTexte 56">
              <a:extLst>
                <a:ext uri="{FF2B5EF4-FFF2-40B4-BE49-F238E27FC236}">
                  <a16:creationId xmlns:a16="http://schemas.microsoft.com/office/drawing/2014/main" id="{DC9A26F9-60E5-4039-8E94-4F30F5C97E41}"/>
                </a:ext>
              </a:extLst>
            </p:cNvPr>
            <p:cNvSpPr txBox="1"/>
            <p:nvPr/>
          </p:nvSpPr>
          <p:spPr>
            <a:xfrm>
              <a:off x="2212448" y="2351782"/>
              <a:ext cx="3583298" cy="769441"/>
            </a:xfrm>
            <a:prstGeom prst="rect">
              <a:avLst/>
            </a:prstGeom>
            <a:noFill/>
          </p:spPr>
          <p:txBody>
            <a:bodyPr wrap="square" rtlCol="0">
              <a:spAutoFit/>
            </a:bodyPr>
            <a:lstStyle/>
            <a:p>
              <a:r>
                <a:rPr lang="fr-FR" sz="2400" dirty="0">
                  <a:solidFill>
                    <a:srgbClr val="4D4949"/>
                  </a:solidFill>
                  <a:latin typeface="Open Sans" panose="020B0606030504020204" pitchFamily="34" charset="0"/>
                  <a:ea typeface="Open Sans" panose="020B0606030504020204" pitchFamily="34" charset="0"/>
                  <a:cs typeface="Open Sans" panose="020B0606030504020204" pitchFamily="34" charset="0"/>
                </a:rPr>
                <a:t>Rédaction Web et SEO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lumMod val="75000"/>
                      <a:lumOff val="2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Rédiger pour être trouvé</a:t>
              </a:r>
            </a:p>
          </p:txBody>
        </p:sp>
        <p:cxnSp>
          <p:nvCxnSpPr>
            <p:cNvPr id="58" name="Connecteur droit 57">
              <a:extLst>
                <a:ext uri="{FF2B5EF4-FFF2-40B4-BE49-F238E27FC236}">
                  <a16:creationId xmlns:a16="http://schemas.microsoft.com/office/drawing/2014/main" id="{E7956E78-099A-467B-91B4-2FF75CA33F64}"/>
                </a:ext>
              </a:extLst>
            </p:cNvPr>
            <p:cNvCxnSpPr>
              <a:cxnSpLocks/>
            </p:cNvCxnSpPr>
            <p:nvPr/>
          </p:nvCxnSpPr>
          <p:spPr>
            <a:xfrm>
              <a:off x="2113877" y="2400200"/>
              <a:ext cx="0" cy="672605"/>
            </a:xfrm>
            <a:prstGeom prst="line">
              <a:avLst/>
            </a:prstGeom>
            <a:ln>
              <a:solidFill>
                <a:srgbClr val="F8680D"/>
              </a:solidFill>
            </a:ln>
          </p:spPr>
          <p:style>
            <a:lnRef idx="1">
              <a:schemeClr val="accent2"/>
            </a:lnRef>
            <a:fillRef idx="0">
              <a:schemeClr val="accent2"/>
            </a:fillRef>
            <a:effectRef idx="0">
              <a:schemeClr val="accent2"/>
            </a:effectRef>
            <a:fontRef idx="minor">
              <a:schemeClr val="tx1"/>
            </a:fontRef>
          </p:style>
        </p:cxnSp>
      </p:grpSp>
      <p:grpSp>
        <p:nvGrpSpPr>
          <p:cNvPr id="20" name="Groupe 19">
            <a:extLst>
              <a:ext uri="{FF2B5EF4-FFF2-40B4-BE49-F238E27FC236}">
                <a16:creationId xmlns:a16="http://schemas.microsoft.com/office/drawing/2014/main" id="{C04B4B99-2526-4344-81B9-6FAB899B8F76}"/>
              </a:ext>
            </a:extLst>
          </p:cNvPr>
          <p:cNvGrpSpPr/>
          <p:nvPr/>
        </p:nvGrpSpPr>
        <p:grpSpPr>
          <a:xfrm>
            <a:off x="6584914" y="2601456"/>
            <a:ext cx="5234047" cy="1107996"/>
            <a:chOff x="6396254" y="2134086"/>
            <a:chExt cx="5234047" cy="1107996"/>
          </a:xfrm>
        </p:grpSpPr>
        <p:sp>
          <p:nvSpPr>
            <p:cNvPr id="21" name="ZoneTexte 20">
              <a:extLst>
                <a:ext uri="{FF2B5EF4-FFF2-40B4-BE49-F238E27FC236}">
                  <a16:creationId xmlns:a16="http://schemas.microsoft.com/office/drawing/2014/main" id="{C547A276-897D-4621-A686-2684751CC1DD}"/>
                </a:ext>
              </a:extLst>
            </p:cNvPr>
            <p:cNvSpPr txBox="1"/>
            <p:nvPr/>
          </p:nvSpPr>
          <p:spPr>
            <a:xfrm>
              <a:off x="6396254" y="2134086"/>
              <a:ext cx="1200383" cy="1107996"/>
            </a:xfrm>
            <a:prstGeom prst="rect">
              <a:avLst/>
            </a:prstGeom>
            <a:noFill/>
          </p:spPr>
          <p:txBody>
            <a:bodyPr wrap="square" rtlCol="0">
              <a:spAutoFit/>
            </a:bodyPr>
            <a:lstStyle/>
            <a:p>
              <a:r>
                <a:rPr lang="fr-FR" sz="66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02</a:t>
              </a:r>
            </a:p>
          </p:txBody>
        </p:sp>
        <p:sp>
          <p:nvSpPr>
            <p:cNvPr id="22" name="ZoneTexte 21">
              <a:extLst>
                <a:ext uri="{FF2B5EF4-FFF2-40B4-BE49-F238E27FC236}">
                  <a16:creationId xmlns:a16="http://schemas.microsoft.com/office/drawing/2014/main" id="{BF4E14F6-5806-4CB3-96F3-44BBCBE2F9B8}"/>
                </a:ext>
              </a:extLst>
            </p:cNvPr>
            <p:cNvSpPr txBox="1"/>
            <p:nvPr/>
          </p:nvSpPr>
          <p:spPr>
            <a:xfrm>
              <a:off x="7646677" y="2303364"/>
              <a:ext cx="3983624" cy="769441"/>
            </a:xfrm>
            <a:prstGeom prst="rect">
              <a:avLst/>
            </a:prstGeom>
            <a:noFill/>
          </p:spPr>
          <p:txBody>
            <a:bodyPr wrap="square" rtlCol="0">
              <a:spAutoFit/>
            </a:bodyPr>
            <a:lstStyle/>
            <a:p>
              <a:r>
                <a:rPr lang="fr-FR" sz="2400" dirty="0">
                  <a:solidFill>
                    <a:srgbClr val="4D4949"/>
                  </a:solidFill>
                  <a:latin typeface="Open Sans" panose="020B0606030504020204" pitchFamily="34" charset="0"/>
                  <a:ea typeface="Open Sans" panose="020B0606030504020204" pitchFamily="34" charset="0"/>
                  <a:cs typeface="Open Sans" panose="020B0606030504020204" pitchFamily="34" charset="0"/>
                </a:rPr>
                <a:t>Stratégie éditoriale</a:t>
              </a:r>
            </a:p>
            <a:p>
              <a:r>
                <a:rPr lang="fr-FR" sz="2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Focus sur cible et ligne éditoriale</a:t>
              </a:r>
            </a:p>
          </p:txBody>
        </p:sp>
        <p:cxnSp>
          <p:nvCxnSpPr>
            <p:cNvPr id="23" name="Connecteur droit 22">
              <a:extLst>
                <a:ext uri="{FF2B5EF4-FFF2-40B4-BE49-F238E27FC236}">
                  <a16:creationId xmlns:a16="http://schemas.microsoft.com/office/drawing/2014/main" id="{052784A5-53A0-4979-8494-C121975E3040}"/>
                </a:ext>
              </a:extLst>
            </p:cNvPr>
            <p:cNvCxnSpPr>
              <a:cxnSpLocks/>
            </p:cNvCxnSpPr>
            <p:nvPr/>
          </p:nvCxnSpPr>
          <p:spPr>
            <a:xfrm>
              <a:off x="7548106" y="2351782"/>
              <a:ext cx="0" cy="672605"/>
            </a:xfrm>
            <a:prstGeom prst="line">
              <a:avLst/>
            </a:prstGeom>
            <a:ln>
              <a:solidFill>
                <a:srgbClr val="F8680D"/>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012355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F6DDF61-6D19-4AF1-9C5E-8E31A2B61539}"/>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re 1">
            <a:extLst>
              <a:ext uri="{FF2B5EF4-FFF2-40B4-BE49-F238E27FC236}">
                <a16:creationId xmlns:a16="http://schemas.microsoft.com/office/drawing/2014/main" id="{F5554CE7-CDE4-4A46-B6E2-5F31F6AD3D24}"/>
              </a:ext>
            </a:extLst>
          </p:cNvPr>
          <p:cNvSpPr txBox="1">
            <a:spLocks/>
          </p:cNvSpPr>
          <p:nvPr/>
        </p:nvSpPr>
        <p:spPr>
          <a:xfrm>
            <a:off x="0" y="0"/>
            <a:ext cx="12192000" cy="6858000"/>
          </a:xfrm>
          <a:prstGeom prst="rect">
            <a:avLst/>
          </a:prstGeom>
          <a:solidFill>
            <a:srgbClr val="080808">
              <a:alpha val="74118"/>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6000" dirty="0">
                <a:solidFill>
                  <a:schemeClr val="bg1"/>
                </a:solidFill>
              </a:rPr>
              <a:t>À vous de jouer</a:t>
            </a:r>
          </a:p>
          <a:p>
            <a:pPr algn="ctr"/>
            <a:r>
              <a:rPr lang="fr-FR" dirty="0">
                <a:solidFill>
                  <a:schemeClr val="bg1"/>
                </a:solidFill>
              </a:rPr>
              <a:t>Créez une persona d'utilisateur de discord</a:t>
            </a:r>
          </a:p>
        </p:txBody>
      </p:sp>
      <p:sp>
        <p:nvSpPr>
          <p:cNvPr id="13" name="ZoneTexte 12">
            <a:extLst>
              <a:ext uri="{FF2B5EF4-FFF2-40B4-BE49-F238E27FC236}">
                <a16:creationId xmlns:a16="http://schemas.microsoft.com/office/drawing/2014/main" id="{D7EC5F46-0808-4B59-AEDD-F4F4EE5F64B5}"/>
              </a:ext>
            </a:extLst>
          </p:cNvPr>
          <p:cNvSpPr txBox="1"/>
          <p:nvPr/>
        </p:nvSpPr>
        <p:spPr>
          <a:xfrm>
            <a:off x="0" y="4194349"/>
            <a:ext cx="12192000" cy="369332"/>
          </a:xfrm>
          <a:prstGeom prst="rect">
            <a:avLst/>
          </a:prstGeom>
          <a:noFill/>
        </p:spPr>
        <p:txBody>
          <a:bodyPr wrap="square" rtlCol="0">
            <a:spAutoFit/>
          </a:bodyPr>
          <a:lstStyle/>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Exercice 2 du TD1 (utilisez le </a:t>
            </a:r>
            <a:r>
              <a:rPr lang="fr-FR"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template</a:t>
            </a: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fourni)</a:t>
            </a:r>
          </a:p>
        </p:txBody>
      </p:sp>
    </p:spTree>
    <p:extLst>
      <p:ext uri="{BB962C8B-B14F-4D97-AF65-F5344CB8AC3E}">
        <p14:creationId xmlns:p14="http://schemas.microsoft.com/office/powerpoint/2010/main" val="1043807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39E72C-0553-4A1D-91DC-9DF9D1A7C827}"/>
              </a:ext>
            </a:extLst>
          </p:cNvPr>
          <p:cNvSpPr>
            <a:spLocks noGrp="1"/>
          </p:cNvSpPr>
          <p:nvPr>
            <p:ph type="title"/>
          </p:nvPr>
        </p:nvSpPr>
        <p:spPr/>
        <p:txBody>
          <a:bodyPr/>
          <a:lstStyle/>
          <a:p>
            <a:r>
              <a:rPr lang="fr-FR" dirty="0"/>
              <a:t>2. Stratégie éditoriale</a:t>
            </a:r>
          </a:p>
        </p:txBody>
      </p:sp>
      <p:sp>
        <p:nvSpPr>
          <p:cNvPr id="4" name="Titre 3">
            <a:extLst>
              <a:ext uri="{FF2B5EF4-FFF2-40B4-BE49-F238E27FC236}">
                <a16:creationId xmlns:a16="http://schemas.microsoft.com/office/drawing/2014/main" id="{AFE77ED9-CE8D-4D01-966F-BBC0CBA27581}"/>
              </a:ext>
            </a:extLst>
          </p:cNvPr>
          <p:cNvSpPr txBox="1">
            <a:spLocks/>
          </p:cNvSpPr>
          <p:nvPr/>
        </p:nvSpPr>
        <p:spPr>
          <a:xfrm>
            <a:off x="838199" y="1833731"/>
            <a:ext cx="10117017"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Comportements de lecture des  visiteurs</a:t>
            </a:r>
          </a:p>
        </p:txBody>
      </p:sp>
      <p:sp>
        <p:nvSpPr>
          <p:cNvPr id="5" name="ZoneTexte 4">
            <a:extLst>
              <a:ext uri="{FF2B5EF4-FFF2-40B4-BE49-F238E27FC236}">
                <a16:creationId xmlns:a16="http://schemas.microsoft.com/office/drawing/2014/main" id="{0B8062B3-6640-4F69-80B7-EE65B81EABA0}"/>
              </a:ext>
            </a:extLst>
          </p:cNvPr>
          <p:cNvSpPr txBox="1"/>
          <p:nvPr/>
        </p:nvSpPr>
        <p:spPr>
          <a:xfrm>
            <a:off x="1223208" y="2280582"/>
            <a:ext cx="6282492" cy="163121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Globalement, les visiteurs scannent du regard le contenu d'une page afin de repérer l'information ciblée (qu'ils lisent).</a:t>
            </a:r>
          </a:p>
          <a:p>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En moyenne, sur une page classique :</a:t>
            </a:r>
          </a:p>
        </p:txBody>
      </p:sp>
      <p:sp>
        <p:nvSpPr>
          <p:cNvPr id="6" name="Rectangle 5">
            <a:extLst>
              <a:ext uri="{FF2B5EF4-FFF2-40B4-BE49-F238E27FC236}">
                <a16:creationId xmlns:a16="http://schemas.microsoft.com/office/drawing/2014/main" id="{959506C6-B275-4813-9659-8A82367A47AA}"/>
              </a:ext>
            </a:extLst>
          </p:cNvPr>
          <p:cNvSpPr/>
          <p:nvPr/>
        </p:nvSpPr>
        <p:spPr>
          <a:xfrm>
            <a:off x="984985" y="2296375"/>
            <a:ext cx="57752" cy="3344806"/>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e 19">
            <a:extLst>
              <a:ext uri="{FF2B5EF4-FFF2-40B4-BE49-F238E27FC236}">
                <a16:creationId xmlns:a16="http://schemas.microsoft.com/office/drawing/2014/main" id="{8E90CBCF-3526-444C-BB60-12B3DE5393B7}"/>
              </a:ext>
            </a:extLst>
          </p:cNvPr>
          <p:cNvGrpSpPr/>
          <p:nvPr/>
        </p:nvGrpSpPr>
        <p:grpSpPr>
          <a:xfrm>
            <a:off x="1494964" y="3887552"/>
            <a:ext cx="5442748" cy="2238375"/>
            <a:chOff x="3393315" y="3605893"/>
            <a:chExt cx="5442748" cy="2238375"/>
          </a:xfrm>
        </p:grpSpPr>
        <p:pic>
          <p:nvPicPr>
            <p:cNvPr id="13" name="Image 12">
              <a:extLst>
                <a:ext uri="{FF2B5EF4-FFF2-40B4-BE49-F238E27FC236}">
                  <a16:creationId xmlns:a16="http://schemas.microsoft.com/office/drawing/2014/main" id="{F07E3C21-DE78-4C4E-86CC-28D59FE46F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25486" y="3605893"/>
              <a:ext cx="2171221" cy="2238375"/>
            </a:xfrm>
            <a:prstGeom prst="rect">
              <a:avLst/>
            </a:prstGeom>
          </p:spPr>
        </p:pic>
        <p:pic>
          <p:nvPicPr>
            <p:cNvPr id="16" name="Image 15">
              <a:extLst>
                <a:ext uri="{FF2B5EF4-FFF2-40B4-BE49-F238E27FC236}">
                  <a16:creationId xmlns:a16="http://schemas.microsoft.com/office/drawing/2014/main" id="{FD0D51D1-CF1B-405E-AD8E-624993B4B0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93315" y="3605893"/>
              <a:ext cx="332171" cy="2238375"/>
            </a:xfrm>
            <a:prstGeom prst="rect">
              <a:avLst/>
            </a:prstGeom>
          </p:spPr>
        </p:pic>
        <p:pic>
          <p:nvPicPr>
            <p:cNvPr id="17" name="Image 16">
              <a:extLst>
                <a:ext uri="{FF2B5EF4-FFF2-40B4-BE49-F238E27FC236}">
                  <a16:creationId xmlns:a16="http://schemas.microsoft.com/office/drawing/2014/main" id="{FFF55BA1-A181-4DA3-893C-08E826A32DC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96707" y="3605893"/>
              <a:ext cx="417515" cy="2238375"/>
            </a:xfrm>
            <a:prstGeom prst="rect">
              <a:avLst/>
            </a:prstGeom>
          </p:spPr>
        </p:pic>
        <p:pic>
          <p:nvPicPr>
            <p:cNvPr id="18" name="Image 17">
              <a:extLst>
                <a:ext uri="{FF2B5EF4-FFF2-40B4-BE49-F238E27FC236}">
                  <a16:creationId xmlns:a16="http://schemas.microsoft.com/office/drawing/2014/main" id="{CEF6C6D8-0EEA-4271-9796-2C99AD32002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14222" y="3605893"/>
              <a:ext cx="2189670" cy="2238375"/>
            </a:xfrm>
            <a:prstGeom prst="rect">
              <a:avLst/>
            </a:prstGeom>
          </p:spPr>
        </p:pic>
        <p:pic>
          <p:nvPicPr>
            <p:cNvPr id="19" name="Image 18">
              <a:extLst>
                <a:ext uri="{FF2B5EF4-FFF2-40B4-BE49-F238E27FC236}">
                  <a16:creationId xmlns:a16="http://schemas.microsoft.com/office/drawing/2014/main" id="{6A2D95C8-CF9F-48A3-9DBE-AC30BE3CB99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503892" y="3605893"/>
              <a:ext cx="332171" cy="2238375"/>
            </a:xfrm>
            <a:prstGeom prst="rect">
              <a:avLst/>
            </a:prstGeom>
          </p:spPr>
        </p:pic>
      </p:grpSp>
      <p:pic>
        <p:nvPicPr>
          <p:cNvPr id="24" name="Image 23">
            <a:extLst>
              <a:ext uri="{FF2B5EF4-FFF2-40B4-BE49-F238E27FC236}">
                <a16:creationId xmlns:a16="http://schemas.microsoft.com/office/drawing/2014/main" id="{862B0F7B-A5F1-4B48-AF4F-9BF1A9F81A14}"/>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7697338" y="0"/>
            <a:ext cx="4625627" cy="6858000"/>
          </a:xfrm>
          <a:prstGeom prst="rect">
            <a:avLst/>
          </a:prstGeom>
        </p:spPr>
      </p:pic>
      <p:sp>
        <p:nvSpPr>
          <p:cNvPr id="15" name="ZoneTexte 14">
            <a:extLst>
              <a:ext uri="{FF2B5EF4-FFF2-40B4-BE49-F238E27FC236}">
                <a16:creationId xmlns:a16="http://schemas.microsoft.com/office/drawing/2014/main" id="{27B9E674-46D4-48D9-8BA1-72A011DC00B9}"/>
              </a:ext>
            </a:extLst>
          </p:cNvPr>
          <p:cNvSpPr txBox="1"/>
          <p:nvPr/>
        </p:nvSpPr>
        <p:spPr>
          <a:xfrm>
            <a:off x="68141" y="6294204"/>
            <a:ext cx="8296397" cy="307777"/>
          </a:xfrm>
          <a:prstGeom prst="rect">
            <a:avLst/>
          </a:prstGeom>
          <a:noFill/>
        </p:spPr>
        <p:txBody>
          <a:bodyPr wrap="square">
            <a:spAutoFit/>
          </a:bodyPr>
          <a:lstStyle/>
          <a:p>
            <a:r>
              <a:rPr lang="fr-FR" sz="14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Sources : étude de </a:t>
            </a:r>
            <a:r>
              <a:rPr lang="fr-FR" sz="14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2013 : </a:t>
            </a:r>
            <a:r>
              <a:rPr lang="fr-FR" sz="1400" b="0" i="0" u="none" strike="noStrike" baseline="0" dirty="0">
                <a:solidFill>
                  <a:srgbClr val="0000EF"/>
                </a:solidFill>
                <a:latin typeface="Open Sans Light" panose="020B0306030504020204" pitchFamily="34" charset="0"/>
                <a:ea typeface="Open Sans Light" panose="020B0306030504020204" pitchFamily="34" charset="0"/>
                <a:cs typeface="Open Sans Light" panose="020B0306030504020204" pitchFamily="34" charset="0"/>
              </a:rPr>
              <a:t>https://www.nngroup.com/articles/website-reading/</a:t>
            </a:r>
            <a:endParaRPr lang="fr-F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ZoneTexte 24">
            <a:extLst>
              <a:ext uri="{FF2B5EF4-FFF2-40B4-BE49-F238E27FC236}">
                <a16:creationId xmlns:a16="http://schemas.microsoft.com/office/drawing/2014/main" id="{634E139F-209A-4930-B218-D52F13A4F987}"/>
              </a:ext>
            </a:extLst>
          </p:cNvPr>
          <p:cNvSpPr txBox="1"/>
          <p:nvPr/>
        </p:nvSpPr>
        <p:spPr>
          <a:xfrm>
            <a:off x="-846260" y="6545641"/>
            <a:ext cx="8866310" cy="307777"/>
          </a:xfrm>
          <a:prstGeom prst="rect">
            <a:avLst/>
          </a:prstGeom>
          <a:noFill/>
        </p:spPr>
        <p:txBody>
          <a:bodyPr wrap="square">
            <a:spAutoFit/>
          </a:bodyPr>
          <a:lstStyle/>
          <a:p>
            <a:r>
              <a:rPr lang="fr-FR" sz="14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étude de </a:t>
            </a:r>
            <a:r>
              <a:rPr lang="fr-FR" sz="14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2020 : </a:t>
            </a:r>
            <a:r>
              <a:rPr lang="fr-FR" sz="1400" dirty="0">
                <a:latin typeface="Open Sans Light" panose="020B0306030504020204" pitchFamily="34" charset="0"/>
                <a:ea typeface="Open Sans Light" panose="020B0306030504020204" pitchFamily="34" charset="0"/>
                <a:cs typeface="Open Sans Light" panose="020B0306030504020204" pitchFamily="34" charset="0"/>
                <a:hlinkClick r:id="rId10"/>
              </a:rPr>
              <a:t>https://www.nngroup.com/articles/how-people-read-online/</a:t>
            </a:r>
            <a:r>
              <a:rPr lang="fr-FR" sz="1400" dirty="0">
                <a:latin typeface="Open Sans Light" panose="020B0306030504020204" pitchFamily="34" charset="0"/>
                <a:ea typeface="Open Sans Light" panose="020B0306030504020204" pitchFamily="34" charset="0"/>
                <a:cs typeface="Open Sans Light" panose="020B0306030504020204" pitchFamily="34" charset="0"/>
              </a:rPr>
              <a:t> </a:t>
            </a:r>
          </a:p>
        </p:txBody>
      </p:sp>
    </p:spTree>
    <p:extLst>
      <p:ext uri="{BB962C8B-B14F-4D97-AF65-F5344CB8AC3E}">
        <p14:creationId xmlns:p14="http://schemas.microsoft.com/office/powerpoint/2010/main" val="1501092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39E72C-0553-4A1D-91DC-9DF9D1A7C827}"/>
              </a:ext>
            </a:extLst>
          </p:cNvPr>
          <p:cNvSpPr>
            <a:spLocks noGrp="1"/>
          </p:cNvSpPr>
          <p:nvPr>
            <p:ph type="title"/>
          </p:nvPr>
        </p:nvSpPr>
        <p:spPr>
          <a:xfrm>
            <a:off x="4932537" y="365125"/>
            <a:ext cx="6640768" cy="1325563"/>
          </a:xfrm>
        </p:spPr>
        <p:txBody>
          <a:bodyPr/>
          <a:lstStyle/>
          <a:p>
            <a:r>
              <a:rPr lang="fr-FR" dirty="0"/>
              <a:t>2. Stratégie éditoriale</a:t>
            </a:r>
          </a:p>
        </p:txBody>
      </p:sp>
      <p:sp>
        <p:nvSpPr>
          <p:cNvPr id="4" name="Titre 3">
            <a:extLst>
              <a:ext uri="{FF2B5EF4-FFF2-40B4-BE49-F238E27FC236}">
                <a16:creationId xmlns:a16="http://schemas.microsoft.com/office/drawing/2014/main" id="{AFE77ED9-CE8D-4D01-966F-BBC0CBA27581}"/>
              </a:ext>
            </a:extLst>
          </p:cNvPr>
          <p:cNvSpPr txBox="1">
            <a:spLocks/>
          </p:cNvSpPr>
          <p:nvPr/>
        </p:nvSpPr>
        <p:spPr>
          <a:xfrm>
            <a:off x="4932537" y="1817689"/>
            <a:ext cx="6640768"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Comportements de lecture des  visiteurs</a:t>
            </a:r>
          </a:p>
        </p:txBody>
      </p:sp>
      <p:sp>
        <p:nvSpPr>
          <p:cNvPr id="5" name="ZoneTexte 4">
            <a:extLst>
              <a:ext uri="{FF2B5EF4-FFF2-40B4-BE49-F238E27FC236}">
                <a16:creationId xmlns:a16="http://schemas.microsoft.com/office/drawing/2014/main" id="{0B8062B3-6640-4F69-80B7-EE65B81EABA0}"/>
              </a:ext>
            </a:extLst>
          </p:cNvPr>
          <p:cNvSpPr txBox="1"/>
          <p:nvPr/>
        </p:nvSpPr>
        <p:spPr>
          <a:xfrm>
            <a:off x="5317545" y="2280582"/>
            <a:ext cx="6474130" cy="1015663"/>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Dans les mise en page plus complexes, les visiteurs adoptent des "schémas" de lecture mis en évidence par les études oculométriques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eye-tracking</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6" name="Rectangle 5">
            <a:extLst>
              <a:ext uri="{FF2B5EF4-FFF2-40B4-BE49-F238E27FC236}">
                <a16:creationId xmlns:a16="http://schemas.microsoft.com/office/drawing/2014/main" id="{959506C6-B275-4813-9659-8A82367A47AA}"/>
              </a:ext>
            </a:extLst>
          </p:cNvPr>
          <p:cNvSpPr/>
          <p:nvPr/>
        </p:nvSpPr>
        <p:spPr>
          <a:xfrm>
            <a:off x="4246807" y="2296375"/>
            <a:ext cx="57752" cy="3344806"/>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7DE96871-8117-4A98-9D6C-B67F468C7E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08647" y="3429000"/>
            <a:ext cx="5400104" cy="2762844"/>
          </a:xfrm>
          <a:prstGeom prst="rect">
            <a:avLst/>
          </a:prstGeom>
        </p:spPr>
      </p:pic>
      <p:sp>
        <p:nvSpPr>
          <p:cNvPr id="22" name="ZoneTexte 21">
            <a:extLst>
              <a:ext uri="{FF2B5EF4-FFF2-40B4-BE49-F238E27FC236}">
                <a16:creationId xmlns:a16="http://schemas.microsoft.com/office/drawing/2014/main" id="{37E824AC-4F89-41F0-88B5-F61BC7DA1658}"/>
              </a:ext>
            </a:extLst>
          </p:cNvPr>
          <p:cNvSpPr txBox="1"/>
          <p:nvPr/>
        </p:nvSpPr>
        <p:spPr>
          <a:xfrm>
            <a:off x="4630070" y="6334780"/>
            <a:ext cx="6027486" cy="523220"/>
          </a:xfrm>
          <a:prstGeom prst="rect">
            <a:avLst/>
          </a:prstGeom>
          <a:noFill/>
        </p:spPr>
        <p:txBody>
          <a:bodyPr wrap="square">
            <a:spAutoFit/>
          </a:bodyPr>
          <a:lstStyle/>
          <a:p>
            <a:r>
              <a:rPr lang="fr-FR" sz="14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Source : étude de </a:t>
            </a:r>
            <a:r>
              <a:rPr lang="fr-FR" sz="14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2020 : </a:t>
            </a:r>
            <a:r>
              <a:rPr lang="fr-FR" sz="1400" dirty="0">
                <a:latin typeface="Open Sans Light" panose="020B0306030504020204" pitchFamily="34" charset="0"/>
                <a:ea typeface="Open Sans Light" panose="020B0306030504020204" pitchFamily="34" charset="0"/>
                <a:cs typeface="Open Sans Light" panose="020B0306030504020204" pitchFamily="34" charset="0"/>
                <a:hlinkClick r:id="rId4"/>
              </a:rPr>
              <a:t>https://www.nngroup.com/articles/how-people-read-online/</a:t>
            </a:r>
            <a:r>
              <a:rPr lang="fr-FR" sz="1400" dirty="0">
                <a:latin typeface="Open Sans Light" panose="020B0306030504020204" pitchFamily="34" charset="0"/>
                <a:ea typeface="Open Sans Light" panose="020B0306030504020204" pitchFamily="34" charset="0"/>
                <a:cs typeface="Open Sans Light" panose="020B0306030504020204" pitchFamily="34" charset="0"/>
              </a:rPr>
              <a:t> </a:t>
            </a:r>
          </a:p>
        </p:txBody>
      </p:sp>
      <p:pic>
        <p:nvPicPr>
          <p:cNvPr id="23" name="Image 22">
            <a:extLst>
              <a:ext uri="{FF2B5EF4-FFF2-40B4-BE49-F238E27FC236}">
                <a16:creationId xmlns:a16="http://schemas.microsoft.com/office/drawing/2014/main" id="{341F8394-612F-4FC4-B89C-440B0B022B0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0" y="0"/>
            <a:ext cx="4511675" cy="6858000"/>
          </a:xfrm>
          <a:prstGeom prst="rect">
            <a:avLst/>
          </a:prstGeom>
        </p:spPr>
      </p:pic>
    </p:spTree>
    <p:extLst>
      <p:ext uri="{BB962C8B-B14F-4D97-AF65-F5344CB8AC3E}">
        <p14:creationId xmlns:p14="http://schemas.microsoft.com/office/powerpoint/2010/main" val="3960804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FD04BC9E-8B7C-4813-B9B1-6508C38FBC6E}"/>
              </a:ext>
            </a:extLst>
          </p:cNvPr>
          <p:cNvSpPr>
            <a:spLocks noGrp="1"/>
          </p:cNvSpPr>
          <p:nvPr>
            <p:ph type="title"/>
          </p:nvPr>
        </p:nvSpPr>
        <p:spPr>
          <a:xfrm>
            <a:off x="838200" y="365125"/>
            <a:ext cx="10515600" cy="1325563"/>
          </a:xfrm>
        </p:spPr>
        <p:txBody>
          <a:bodyPr/>
          <a:lstStyle/>
          <a:p>
            <a:r>
              <a:rPr lang="fr-FR" dirty="0"/>
              <a:t>2. Stratégie éditoriale</a:t>
            </a:r>
          </a:p>
        </p:txBody>
      </p:sp>
      <p:pic>
        <p:nvPicPr>
          <p:cNvPr id="8" name="Image 7">
            <a:extLst>
              <a:ext uri="{FF2B5EF4-FFF2-40B4-BE49-F238E27FC236}">
                <a16:creationId xmlns:a16="http://schemas.microsoft.com/office/drawing/2014/main" id="{88DAC844-DA4B-4585-8DC7-45F412C611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0"/>
            <a:ext cx="6085919" cy="6858000"/>
          </a:xfrm>
          <a:prstGeom prst="rect">
            <a:avLst/>
          </a:prstGeom>
        </p:spPr>
      </p:pic>
      <p:sp>
        <p:nvSpPr>
          <p:cNvPr id="9" name="ZoneTexte 8">
            <a:extLst>
              <a:ext uri="{FF2B5EF4-FFF2-40B4-BE49-F238E27FC236}">
                <a16:creationId xmlns:a16="http://schemas.microsoft.com/office/drawing/2014/main" id="{D84AF521-D5D8-436C-9B7D-6AD47BA906ED}"/>
              </a:ext>
            </a:extLst>
          </p:cNvPr>
          <p:cNvSpPr txBox="1"/>
          <p:nvPr/>
        </p:nvSpPr>
        <p:spPr>
          <a:xfrm>
            <a:off x="68140" y="6545639"/>
            <a:ext cx="8866310" cy="307777"/>
          </a:xfrm>
          <a:prstGeom prst="rect">
            <a:avLst/>
          </a:prstGeom>
          <a:noFill/>
        </p:spPr>
        <p:txBody>
          <a:bodyPr wrap="square">
            <a:spAutoFit/>
          </a:bodyPr>
          <a:lstStyle/>
          <a:p>
            <a:r>
              <a:rPr lang="fr-FR" sz="14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Source : </a:t>
            </a:r>
            <a:r>
              <a:rPr lang="fr-FR" sz="14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hlinkClick r:id="rId4"/>
              </a:rPr>
              <a:t>https://www.nngroup.com/articles/text-scanning-patterns-eyetracking/</a:t>
            </a:r>
            <a:r>
              <a:rPr lang="fr-FR" sz="14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endParaRPr lang="fr-F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ZoneTexte 14">
            <a:extLst>
              <a:ext uri="{FF2B5EF4-FFF2-40B4-BE49-F238E27FC236}">
                <a16:creationId xmlns:a16="http://schemas.microsoft.com/office/drawing/2014/main" id="{06FF3817-F0E2-4397-8D65-62DA35250A13}"/>
              </a:ext>
            </a:extLst>
          </p:cNvPr>
          <p:cNvSpPr txBox="1"/>
          <p:nvPr/>
        </p:nvSpPr>
        <p:spPr>
          <a:xfrm>
            <a:off x="1223208" y="2280582"/>
            <a:ext cx="4720392" cy="2554545"/>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schéma en F</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Lecture des premières lignes de texte</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Lecture des premiers mots des lignes suivantes (premier tiers surtout)</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Efficacité de ce schéma : faible</a:t>
            </a:r>
          </a:p>
          <a:p>
            <a:pPr marL="342900" indent="-342900">
              <a:buFont typeface="Wingdings" panose="05000000000000000000" pitchFamily="2" charset="2"/>
              <a:buChar char="§"/>
            </a:pPr>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Rectangle 15">
            <a:extLst>
              <a:ext uri="{FF2B5EF4-FFF2-40B4-BE49-F238E27FC236}">
                <a16:creationId xmlns:a16="http://schemas.microsoft.com/office/drawing/2014/main" id="{D5243C6F-33E3-487A-A901-159CAA5FCCDF}"/>
              </a:ext>
            </a:extLst>
          </p:cNvPr>
          <p:cNvSpPr/>
          <p:nvPr/>
        </p:nvSpPr>
        <p:spPr>
          <a:xfrm>
            <a:off x="984985" y="2296375"/>
            <a:ext cx="45719" cy="3344806"/>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3">
            <a:extLst>
              <a:ext uri="{FF2B5EF4-FFF2-40B4-BE49-F238E27FC236}">
                <a16:creationId xmlns:a16="http://schemas.microsoft.com/office/drawing/2014/main" id="{E163D5F5-0431-4ED2-9DBC-CE9DDC07F3AA}"/>
              </a:ext>
            </a:extLst>
          </p:cNvPr>
          <p:cNvSpPr txBox="1">
            <a:spLocks/>
          </p:cNvSpPr>
          <p:nvPr/>
        </p:nvSpPr>
        <p:spPr>
          <a:xfrm>
            <a:off x="838200" y="1833731"/>
            <a:ext cx="5364486"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Schémas de lecture les plus courants</a:t>
            </a:r>
          </a:p>
        </p:txBody>
      </p:sp>
    </p:spTree>
    <p:extLst>
      <p:ext uri="{BB962C8B-B14F-4D97-AF65-F5344CB8AC3E}">
        <p14:creationId xmlns:p14="http://schemas.microsoft.com/office/powerpoint/2010/main" val="1187855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FD04BC9E-8B7C-4813-B9B1-6508C38FBC6E}"/>
              </a:ext>
            </a:extLst>
          </p:cNvPr>
          <p:cNvSpPr>
            <a:spLocks noGrp="1"/>
          </p:cNvSpPr>
          <p:nvPr>
            <p:ph type="title"/>
          </p:nvPr>
        </p:nvSpPr>
        <p:spPr>
          <a:xfrm>
            <a:off x="838200" y="365125"/>
            <a:ext cx="10515600" cy="1325563"/>
          </a:xfrm>
        </p:spPr>
        <p:txBody>
          <a:bodyPr/>
          <a:lstStyle/>
          <a:p>
            <a:r>
              <a:rPr lang="fr-FR" dirty="0"/>
              <a:t>2. Stratégie éditoriale</a:t>
            </a:r>
          </a:p>
        </p:txBody>
      </p:sp>
      <p:sp>
        <p:nvSpPr>
          <p:cNvPr id="9" name="ZoneTexte 8">
            <a:extLst>
              <a:ext uri="{FF2B5EF4-FFF2-40B4-BE49-F238E27FC236}">
                <a16:creationId xmlns:a16="http://schemas.microsoft.com/office/drawing/2014/main" id="{D84AF521-D5D8-436C-9B7D-6AD47BA906ED}"/>
              </a:ext>
            </a:extLst>
          </p:cNvPr>
          <p:cNvSpPr txBox="1"/>
          <p:nvPr/>
        </p:nvSpPr>
        <p:spPr>
          <a:xfrm>
            <a:off x="68140" y="6545639"/>
            <a:ext cx="8866310" cy="307777"/>
          </a:xfrm>
          <a:prstGeom prst="rect">
            <a:avLst/>
          </a:prstGeom>
          <a:noFill/>
        </p:spPr>
        <p:txBody>
          <a:bodyPr wrap="square">
            <a:spAutoFit/>
          </a:bodyPr>
          <a:lstStyle/>
          <a:p>
            <a:r>
              <a:rPr lang="fr-FR" sz="14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Source : </a:t>
            </a:r>
            <a:r>
              <a:rPr lang="fr-FR" sz="14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hlinkClick r:id="rId3"/>
              </a:rPr>
              <a:t>https://www.nngroup.com/articles/text-scanning-patterns-eyetracking/</a:t>
            </a:r>
            <a:r>
              <a:rPr lang="fr-FR" sz="14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endParaRPr lang="fr-F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ZoneTexte 14">
            <a:extLst>
              <a:ext uri="{FF2B5EF4-FFF2-40B4-BE49-F238E27FC236}">
                <a16:creationId xmlns:a16="http://schemas.microsoft.com/office/drawing/2014/main" id="{06FF3817-F0E2-4397-8D65-62DA35250A13}"/>
              </a:ext>
            </a:extLst>
          </p:cNvPr>
          <p:cNvSpPr txBox="1"/>
          <p:nvPr/>
        </p:nvSpPr>
        <p:spPr>
          <a:xfrm>
            <a:off x="1223208" y="2280582"/>
            <a:ext cx="4720392" cy="2862322"/>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schéma en "mille-feuille"</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Scan des titres et autres textes qui ressortent (par leur couleur, leur taille, leur police, etc.) </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Puis, lecture des paragraphes situés sous le titre contenant l'information ciblée </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Efficacité de ce schéma : haute</a:t>
            </a:r>
          </a:p>
          <a:p>
            <a:pPr marL="342900" indent="-342900">
              <a:buFont typeface="Wingdings" panose="05000000000000000000" pitchFamily="2" charset="2"/>
              <a:buChar char="§"/>
            </a:pPr>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Rectangle 15">
            <a:extLst>
              <a:ext uri="{FF2B5EF4-FFF2-40B4-BE49-F238E27FC236}">
                <a16:creationId xmlns:a16="http://schemas.microsoft.com/office/drawing/2014/main" id="{D5243C6F-33E3-487A-A901-159CAA5FCCDF}"/>
              </a:ext>
            </a:extLst>
          </p:cNvPr>
          <p:cNvSpPr/>
          <p:nvPr/>
        </p:nvSpPr>
        <p:spPr>
          <a:xfrm>
            <a:off x="984985" y="2296375"/>
            <a:ext cx="45719" cy="3344806"/>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27C73A98-D9D1-4874-9E6E-D7860A0CC29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29174" y="664271"/>
            <a:ext cx="5517107" cy="5088730"/>
          </a:xfrm>
          <a:prstGeom prst="rect">
            <a:avLst/>
          </a:prstGeom>
        </p:spPr>
      </p:pic>
      <p:sp>
        <p:nvSpPr>
          <p:cNvPr id="8" name="Titre 3">
            <a:extLst>
              <a:ext uri="{FF2B5EF4-FFF2-40B4-BE49-F238E27FC236}">
                <a16:creationId xmlns:a16="http://schemas.microsoft.com/office/drawing/2014/main" id="{C3671D23-A35D-4EFE-8703-7D50EEC6A84A}"/>
              </a:ext>
            </a:extLst>
          </p:cNvPr>
          <p:cNvSpPr txBox="1">
            <a:spLocks/>
          </p:cNvSpPr>
          <p:nvPr/>
        </p:nvSpPr>
        <p:spPr>
          <a:xfrm>
            <a:off x="838200" y="1833731"/>
            <a:ext cx="5364486"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Schémas de lecture les plus courants</a:t>
            </a:r>
          </a:p>
        </p:txBody>
      </p:sp>
    </p:spTree>
    <p:extLst>
      <p:ext uri="{BB962C8B-B14F-4D97-AF65-F5344CB8AC3E}">
        <p14:creationId xmlns:p14="http://schemas.microsoft.com/office/powerpoint/2010/main" val="1791669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FD04BC9E-8B7C-4813-B9B1-6508C38FBC6E}"/>
              </a:ext>
            </a:extLst>
          </p:cNvPr>
          <p:cNvSpPr>
            <a:spLocks noGrp="1"/>
          </p:cNvSpPr>
          <p:nvPr>
            <p:ph type="title"/>
          </p:nvPr>
        </p:nvSpPr>
        <p:spPr>
          <a:xfrm>
            <a:off x="838200" y="365125"/>
            <a:ext cx="10515600" cy="1325563"/>
          </a:xfrm>
        </p:spPr>
        <p:txBody>
          <a:bodyPr/>
          <a:lstStyle/>
          <a:p>
            <a:r>
              <a:rPr lang="fr-FR" dirty="0"/>
              <a:t>2. Stratégie éditoriale</a:t>
            </a:r>
          </a:p>
        </p:txBody>
      </p:sp>
      <p:sp>
        <p:nvSpPr>
          <p:cNvPr id="9" name="ZoneTexte 8">
            <a:extLst>
              <a:ext uri="{FF2B5EF4-FFF2-40B4-BE49-F238E27FC236}">
                <a16:creationId xmlns:a16="http://schemas.microsoft.com/office/drawing/2014/main" id="{D84AF521-D5D8-436C-9B7D-6AD47BA906ED}"/>
              </a:ext>
            </a:extLst>
          </p:cNvPr>
          <p:cNvSpPr txBox="1"/>
          <p:nvPr/>
        </p:nvSpPr>
        <p:spPr>
          <a:xfrm>
            <a:off x="68140" y="6545639"/>
            <a:ext cx="8866310" cy="307777"/>
          </a:xfrm>
          <a:prstGeom prst="rect">
            <a:avLst/>
          </a:prstGeom>
          <a:noFill/>
        </p:spPr>
        <p:txBody>
          <a:bodyPr wrap="square">
            <a:spAutoFit/>
          </a:bodyPr>
          <a:lstStyle/>
          <a:p>
            <a:r>
              <a:rPr lang="fr-FR" sz="14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Source : </a:t>
            </a:r>
            <a:r>
              <a:rPr lang="fr-FR" sz="14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hlinkClick r:id="rId3"/>
              </a:rPr>
              <a:t>https://www.nngroup.com/articles/text-scanning-patterns-eyetracking/</a:t>
            </a:r>
            <a:r>
              <a:rPr lang="fr-FR" sz="14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endParaRPr lang="fr-F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ZoneTexte 14">
            <a:extLst>
              <a:ext uri="{FF2B5EF4-FFF2-40B4-BE49-F238E27FC236}">
                <a16:creationId xmlns:a16="http://schemas.microsoft.com/office/drawing/2014/main" id="{06FF3817-F0E2-4397-8D65-62DA35250A13}"/>
              </a:ext>
            </a:extLst>
          </p:cNvPr>
          <p:cNvSpPr txBox="1"/>
          <p:nvPr/>
        </p:nvSpPr>
        <p:spPr>
          <a:xfrm>
            <a:off x="1223208" y="2280582"/>
            <a:ext cx="4720392" cy="2246769"/>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schéma en "taches"</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Scan s'arrête sur des mots ou des groupes de mots précis (s'ils sont liés à l'information recherchée ou s'ils ressortent visuellement)</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Efficacité de ce schéma : moyenne</a:t>
            </a:r>
          </a:p>
          <a:p>
            <a:pPr marL="342900" indent="-342900">
              <a:buFont typeface="Wingdings" panose="05000000000000000000" pitchFamily="2" charset="2"/>
              <a:buChar char="§"/>
            </a:pPr>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Rectangle 15">
            <a:extLst>
              <a:ext uri="{FF2B5EF4-FFF2-40B4-BE49-F238E27FC236}">
                <a16:creationId xmlns:a16="http://schemas.microsoft.com/office/drawing/2014/main" id="{D5243C6F-33E3-487A-A901-159CAA5FCCDF}"/>
              </a:ext>
            </a:extLst>
          </p:cNvPr>
          <p:cNvSpPr/>
          <p:nvPr/>
        </p:nvSpPr>
        <p:spPr>
          <a:xfrm>
            <a:off x="984985" y="2296375"/>
            <a:ext cx="45719" cy="3344806"/>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733D14EB-6954-48EE-95A5-033DAAD75B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3961" y="1339661"/>
            <a:ext cx="5749876" cy="4823415"/>
          </a:xfrm>
          <a:prstGeom prst="rect">
            <a:avLst/>
          </a:prstGeom>
        </p:spPr>
      </p:pic>
      <p:sp>
        <p:nvSpPr>
          <p:cNvPr id="8" name="Titre 3">
            <a:extLst>
              <a:ext uri="{FF2B5EF4-FFF2-40B4-BE49-F238E27FC236}">
                <a16:creationId xmlns:a16="http://schemas.microsoft.com/office/drawing/2014/main" id="{4084C5CA-0D32-4011-8DCB-9C3BD4EC447A}"/>
              </a:ext>
            </a:extLst>
          </p:cNvPr>
          <p:cNvSpPr txBox="1">
            <a:spLocks/>
          </p:cNvSpPr>
          <p:nvPr/>
        </p:nvSpPr>
        <p:spPr>
          <a:xfrm>
            <a:off x="838200" y="1833731"/>
            <a:ext cx="5364486"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Schémas de lecture les plus courants</a:t>
            </a:r>
          </a:p>
        </p:txBody>
      </p:sp>
    </p:spTree>
    <p:extLst>
      <p:ext uri="{BB962C8B-B14F-4D97-AF65-F5344CB8AC3E}">
        <p14:creationId xmlns:p14="http://schemas.microsoft.com/office/powerpoint/2010/main" val="793285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FFBF6D0-7F29-466C-8E90-8ECF9F92BE8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39840" y="357733"/>
            <a:ext cx="5897879" cy="5824557"/>
          </a:xfrm>
          <a:prstGeom prst="rect">
            <a:avLst/>
          </a:prstGeom>
        </p:spPr>
      </p:pic>
      <p:sp>
        <p:nvSpPr>
          <p:cNvPr id="6" name="Titre 1">
            <a:extLst>
              <a:ext uri="{FF2B5EF4-FFF2-40B4-BE49-F238E27FC236}">
                <a16:creationId xmlns:a16="http://schemas.microsoft.com/office/drawing/2014/main" id="{780EC461-6F40-4ABE-BEE8-158F657116F6}"/>
              </a:ext>
            </a:extLst>
          </p:cNvPr>
          <p:cNvSpPr>
            <a:spLocks noGrp="1"/>
          </p:cNvSpPr>
          <p:nvPr>
            <p:ph type="title"/>
          </p:nvPr>
        </p:nvSpPr>
        <p:spPr>
          <a:xfrm>
            <a:off x="838200" y="365125"/>
            <a:ext cx="10515600" cy="1325563"/>
          </a:xfrm>
        </p:spPr>
        <p:txBody>
          <a:bodyPr/>
          <a:lstStyle/>
          <a:p>
            <a:r>
              <a:rPr lang="fr-FR" dirty="0"/>
              <a:t>2. Stratégie éditoriale</a:t>
            </a:r>
          </a:p>
        </p:txBody>
      </p:sp>
      <p:sp>
        <p:nvSpPr>
          <p:cNvPr id="8" name="ZoneTexte 7">
            <a:extLst>
              <a:ext uri="{FF2B5EF4-FFF2-40B4-BE49-F238E27FC236}">
                <a16:creationId xmlns:a16="http://schemas.microsoft.com/office/drawing/2014/main" id="{18C01DD2-D221-45EA-B8B0-B3C93677E5DC}"/>
              </a:ext>
            </a:extLst>
          </p:cNvPr>
          <p:cNvSpPr txBox="1"/>
          <p:nvPr/>
        </p:nvSpPr>
        <p:spPr>
          <a:xfrm>
            <a:off x="1223208" y="2280582"/>
            <a:ext cx="4720392" cy="2246769"/>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schéma en "tondeuse à gazon"</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Adapté aux mises en pages actuelles (succession de sections de page composées d'une image et d'un petit texte =&gt; ex : discord.com)</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 vu le jour avec de développement du responsive design</a:t>
            </a:r>
          </a:p>
        </p:txBody>
      </p:sp>
      <p:sp>
        <p:nvSpPr>
          <p:cNvPr id="9" name="Rectangle 8">
            <a:extLst>
              <a:ext uri="{FF2B5EF4-FFF2-40B4-BE49-F238E27FC236}">
                <a16:creationId xmlns:a16="http://schemas.microsoft.com/office/drawing/2014/main" id="{B816E0B1-79AC-459D-9B70-E0F6F2B23211}"/>
              </a:ext>
            </a:extLst>
          </p:cNvPr>
          <p:cNvSpPr/>
          <p:nvPr/>
        </p:nvSpPr>
        <p:spPr>
          <a:xfrm>
            <a:off x="984985" y="2296375"/>
            <a:ext cx="45719" cy="3344806"/>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19C13B30-3DD3-40B2-A468-C0EA432770B1}"/>
              </a:ext>
            </a:extLst>
          </p:cNvPr>
          <p:cNvSpPr txBox="1"/>
          <p:nvPr/>
        </p:nvSpPr>
        <p:spPr>
          <a:xfrm>
            <a:off x="23058" y="6337083"/>
            <a:ext cx="8866310" cy="523220"/>
          </a:xfrm>
          <a:prstGeom prst="rect">
            <a:avLst/>
          </a:prstGeom>
          <a:noFill/>
        </p:spPr>
        <p:txBody>
          <a:bodyPr wrap="square">
            <a:spAutoFit/>
          </a:bodyPr>
          <a:lstStyle/>
          <a:p>
            <a:r>
              <a:rPr lang="fr-FR" sz="14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Source : étude de </a:t>
            </a:r>
            <a:r>
              <a:rPr lang="fr-FR" sz="14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2020 : </a:t>
            </a:r>
            <a:r>
              <a:rPr lang="fr-FR" sz="1400" dirty="0">
                <a:latin typeface="Open Sans Light" panose="020B0306030504020204" pitchFamily="34" charset="0"/>
                <a:ea typeface="Open Sans Light" panose="020B0306030504020204" pitchFamily="34" charset="0"/>
                <a:cs typeface="Open Sans Light" panose="020B0306030504020204" pitchFamily="34" charset="0"/>
                <a:hlinkClick r:id="rId3"/>
              </a:rPr>
              <a:t>https://www.nngroup.com/articles/how-people-read-online/</a:t>
            </a:r>
            <a:endParaRPr lang="fr-FR" sz="1400" dirty="0">
              <a:latin typeface="Open Sans Light" panose="020B0306030504020204" pitchFamily="34" charset="0"/>
              <a:ea typeface="Open Sans Light" panose="020B0306030504020204" pitchFamily="34" charset="0"/>
              <a:cs typeface="Open Sans Light" panose="020B0306030504020204" pitchFamily="34" charset="0"/>
            </a:endParaRPr>
          </a:p>
          <a:p>
            <a:r>
              <a:rPr lang="fr-FR" sz="1400" dirty="0">
                <a:latin typeface="Open Sans Light" panose="020B0306030504020204" pitchFamily="34" charset="0"/>
                <a:ea typeface="Open Sans Light" panose="020B0306030504020204" pitchFamily="34" charset="0"/>
                <a:cs typeface="Open Sans Light" panose="020B0306030504020204" pitchFamily="34" charset="0"/>
              </a:rPr>
              <a:t>Zig gag </a:t>
            </a:r>
            <a:r>
              <a:rPr lang="fr-FR" sz="1400" dirty="0" err="1">
                <a:latin typeface="Open Sans Light" panose="020B0306030504020204" pitchFamily="34" charset="0"/>
                <a:ea typeface="Open Sans Light" panose="020B0306030504020204" pitchFamily="34" charset="0"/>
                <a:cs typeface="Open Sans Light" panose="020B0306030504020204" pitchFamily="34" charset="0"/>
              </a:rPr>
              <a:t>layout</a:t>
            </a:r>
            <a:r>
              <a:rPr lang="fr-FR" sz="1400" dirty="0">
                <a:latin typeface="Open Sans Light" panose="020B0306030504020204" pitchFamily="34" charset="0"/>
                <a:ea typeface="Open Sans Light" panose="020B0306030504020204" pitchFamily="34" charset="0"/>
                <a:cs typeface="Open Sans Light" panose="020B0306030504020204" pitchFamily="34" charset="0"/>
              </a:rPr>
              <a:t> : </a:t>
            </a:r>
            <a:r>
              <a:rPr lang="fr-FR" sz="1400" dirty="0">
                <a:latin typeface="Open Sans Light" panose="020B0306030504020204" pitchFamily="34" charset="0"/>
                <a:ea typeface="Open Sans Light" panose="020B0306030504020204" pitchFamily="34" charset="0"/>
                <a:cs typeface="Open Sans Light" panose="020B0306030504020204" pitchFamily="34" charset="0"/>
                <a:hlinkClick r:id="rId4"/>
              </a:rPr>
              <a:t>https://www.nngroup.com/articles/zigzag-page-layout/</a:t>
            </a:r>
            <a:r>
              <a:rPr lang="fr-FR" sz="1400" dirty="0">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10" name="Titre 3">
            <a:extLst>
              <a:ext uri="{FF2B5EF4-FFF2-40B4-BE49-F238E27FC236}">
                <a16:creationId xmlns:a16="http://schemas.microsoft.com/office/drawing/2014/main" id="{755FE5CD-C85C-40EB-9C44-168AB6FB2275}"/>
              </a:ext>
            </a:extLst>
          </p:cNvPr>
          <p:cNvSpPr txBox="1">
            <a:spLocks/>
          </p:cNvSpPr>
          <p:nvPr/>
        </p:nvSpPr>
        <p:spPr>
          <a:xfrm>
            <a:off x="838200" y="1833731"/>
            <a:ext cx="5364486"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Schémas de lecture les plus courants</a:t>
            </a:r>
          </a:p>
        </p:txBody>
      </p:sp>
    </p:spTree>
    <p:extLst>
      <p:ext uri="{BB962C8B-B14F-4D97-AF65-F5344CB8AC3E}">
        <p14:creationId xmlns:p14="http://schemas.microsoft.com/office/powerpoint/2010/main" val="2703737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A7ACA9F-B238-43B4-ADE4-DB19363DF3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8350" y="818101"/>
            <a:ext cx="6343650" cy="5571839"/>
          </a:xfrm>
          <a:prstGeom prst="rect">
            <a:avLst/>
          </a:prstGeom>
        </p:spPr>
      </p:pic>
      <p:sp>
        <p:nvSpPr>
          <p:cNvPr id="2" name="Titre 1">
            <a:extLst>
              <a:ext uri="{FF2B5EF4-FFF2-40B4-BE49-F238E27FC236}">
                <a16:creationId xmlns:a16="http://schemas.microsoft.com/office/drawing/2014/main" id="{1628DD95-E4AF-4F2D-B0B3-4D30C51CAD5A}"/>
              </a:ext>
            </a:extLst>
          </p:cNvPr>
          <p:cNvSpPr>
            <a:spLocks noGrp="1"/>
          </p:cNvSpPr>
          <p:nvPr>
            <p:ph type="title"/>
          </p:nvPr>
        </p:nvSpPr>
        <p:spPr>
          <a:xfrm>
            <a:off x="838200" y="365125"/>
            <a:ext cx="9925050" cy="1325563"/>
          </a:xfrm>
        </p:spPr>
        <p:txBody>
          <a:bodyPr/>
          <a:lstStyle/>
          <a:p>
            <a:r>
              <a:rPr lang="fr-FR" dirty="0"/>
              <a:t>2. Stratégie éditoriale</a:t>
            </a:r>
          </a:p>
        </p:txBody>
      </p:sp>
      <p:sp>
        <p:nvSpPr>
          <p:cNvPr id="6" name="ZoneTexte 5">
            <a:extLst>
              <a:ext uri="{FF2B5EF4-FFF2-40B4-BE49-F238E27FC236}">
                <a16:creationId xmlns:a16="http://schemas.microsoft.com/office/drawing/2014/main" id="{5AF99431-BFDF-43DE-8C5C-9A85A2E975DE}"/>
              </a:ext>
            </a:extLst>
          </p:cNvPr>
          <p:cNvSpPr txBox="1"/>
          <p:nvPr/>
        </p:nvSpPr>
        <p:spPr>
          <a:xfrm>
            <a:off x="1223208" y="2280582"/>
            <a:ext cx="4167942" cy="1323439"/>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cas d'une page de résultats d'un moteur de recherche (SERP) en 2020.</a:t>
            </a:r>
          </a:p>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schéma "pinball"/"flipper") </a:t>
            </a:r>
          </a:p>
        </p:txBody>
      </p:sp>
      <p:sp>
        <p:nvSpPr>
          <p:cNvPr id="9" name="ZoneTexte 8">
            <a:extLst>
              <a:ext uri="{FF2B5EF4-FFF2-40B4-BE49-F238E27FC236}">
                <a16:creationId xmlns:a16="http://schemas.microsoft.com/office/drawing/2014/main" id="{BC553D39-FB06-40E1-82CD-22B74424FBD8}"/>
              </a:ext>
            </a:extLst>
          </p:cNvPr>
          <p:cNvSpPr txBox="1"/>
          <p:nvPr/>
        </p:nvSpPr>
        <p:spPr>
          <a:xfrm>
            <a:off x="68140" y="6488489"/>
            <a:ext cx="8866310" cy="307777"/>
          </a:xfrm>
          <a:prstGeom prst="rect">
            <a:avLst/>
          </a:prstGeom>
          <a:noFill/>
        </p:spPr>
        <p:txBody>
          <a:bodyPr wrap="square">
            <a:spAutoFit/>
          </a:bodyPr>
          <a:lstStyle/>
          <a:p>
            <a:r>
              <a:rPr lang="fr-FR" sz="14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Source : étude de </a:t>
            </a:r>
            <a:r>
              <a:rPr lang="fr-FR" sz="14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2020 : </a:t>
            </a:r>
            <a:r>
              <a:rPr lang="fr-FR" sz="1400" dirty="0">
                <a:latin typeface="Open Sans Light" panose="020B0306030504020204" pitchFamily="34" charset="0"/>
                <a:ea typeface="Open Sans Light" panose="020B0306030504020204" pitchFamily="34" charset="0"/>
                <a:cs typeface="Open Sans Light" panose="020B0306030504020204" pitchFamily="34" charset="0"/>
                <a:hlinkClick r:id="rId3"/>
              </a:rPr>
              <a:t>https://www.nngroup.com/articles/how-people-read-online/</a:t>
            </a:r>
            <a:r>
              <a:rPr lang="fr-FR" sz="1400" dirty="0">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10" name="Titre 3">
            <a:extLst>
              <a:ext uri="{FF2B5EF4-FFF2-40B4-BE49-F238E27FC236}">
                <a16:creationId xmlns:a16="http://schemas.microsoft.com/office/drawing/2014/main" id="{9114A956-216C-471B-897B-2054937BCCF7}"/>
              </a:ext>
            </a:extLst>
          </p:cNvPr>
          <p:cNvSpPr txBox="1">
            <a:spLocks/>
          </p:cNvSpPr>
          <p:nvPr/>
        </p:nvSpPr>
        <p:spPr>
          <a:xfrm>
            <a:off x="838200" y="1833731"/>
            <a:ext cx="5364486"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Schémas de lecture les plus courants</a:t>
            </a:r>
          </a:p>
        </p:txBody>
      </p:sp>
      <p:sp>
        <p:nvSpPr>
          <p:cNvPr id="11" name="Rectangle 10">
            <a:extLst>
              <a:ext uri="{FF2B5EF4-FFF2-40B4-BE49-F238E27FC236}">
                <a16:creationId xmlns:a16="http://schemas.microsoft.com/office/drawing/2014/main" id="{B9E11FD6-0AE1-4F55-9A72-E256C7D30DAA}"/>
              </a:ext>
            </a:extLst>
          </p:cNvPr>
          <p:cNvSpPr/>
          <p:nvPr/>
        </p:nvSpPr>
        <p:spPr>
          <a:xfrm>
            <a:off x="984985" y="2296375"/>
            <a:ext cx="45719" cy="3344806"/>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38634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9E8D2ED-C68E-4A3F-A320-65E2C224205F}"/>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78"/>
          <a:stretch/>
        </p:blipFill>
        <p:spPr>
          <a:xfrm>
            <a:off x="1" y="1"/>
            <a:ext cx="12192000" cy="6858000"/>
          </a:xfrm>
          <a:prstGeom prst="rect">
            <a:avLst/>
          </a:prstGeom>
        </p:spPr>
      </p:pic>
      <p:sp>
        <p:nvSpPr>
          <p:cNvPr id="12" name="Titre 1">
            <a:extLst>
              <a:ext uri="{FF2B5EF4-FFF2-40B4-BE49-F238E27FC236}">
                <a16:creationId xmlns:a16="http://schemas.microsoft.com/office/drawing/2014/main" id="{F5554CE7-CDE4-4A46-B6E2-5F31F6AD3D24}"/>
              </a:ext>
            </a:extLst>
          </p:cNvPr>
          <p:cNvSpPr txBox="1">
            <a:spLocks/>
          </p:cNvSpPr>
          <p:nvPr/>
        </p:nvSpPr>
        <p:spPr>
          <a:xfrm>
            <a:off x="-1" y="0"/>
            <a:ext cx="12192000" cy="6858000"/>
          </a:xfrm>
          <a:prstGeom prst="rect">
            <a:avLst/>
          </a:prstGeom>
          <a:solidFill>
            <a:srgbClr val="080808">
              <a:alpha val="74118"/>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dirty="0">
                <a:solidFill>
                  <a:schemeClr val="bg1"/>
                </a:solidFill>
              </a:rPr>
              <a:t>Et vous ? Quelles sont vos stratégies de lecture ?</a:t>
            </a:r>
          </a:p>
        </p:txBody>
      </p:sp>
      <p:sp>
        <p:nvSpPr>
          <p:cNvPr id="13" name="ZoneTexte 12">
            <a:extLst>
              <a:ext uri="{FF2B5EF4-FFF2-40B4-BE49-F238E27FC236}">
                <a16:creationId xmlns:a16="http://schemas.microsoft.com/office/drawing/2014/main" id="{D7EC5F46-0808-4B59-AEDD-F4F4EE5F64B5}"/>
              </a:ext>
            </a:extLst>
          </p:cNvPr>
          <p:cNvSpPr txBox="1"/>
          <p:nvPr/>
        </p:nvSpPr>
        <p:spPr>
          <a:xfrm>
            <a:off x="0" y="4194349"/>
            <a:ext cx="12192000" cy="369332"/>
          </a:xfrm>
          <a:prstGeom prst="rect">
            <a:avLst/>
          </a:prstGeom>
          <a:noFill/>
        </p:spPr>
        <p:txBody>
          <a:bodyPr wrap="square" rtlCol="0">
            <a:spAutoFit/>
          </a:bodyPr>
          <a:lstStyle/>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Directement sur BBB</a:t>
            </a:r>
          </a:p>
        </p:txBody>
      </p:sp>
    </p:spTree>
    <p:extLst>
      <p:ext uri="{BB962C8B-B14F-4D97-AF65-F5344CB8AC3E}">
        <p14:creationId xmlns:p14="http://schemas.microsoft.com/office/powerpoint/2010/main" val="1569355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6">
            <a:extLst>
              <a:ext uri="{FF2B5EF4-FFF2-40B4-BE49-F238E27FC236}">
                <a16:creationId xmlns:a16="http://schemas.microsoft.com/office/drawing/2014/main" id="{F324DC07-B017-4ABC-9031-741CF5214471}"/>
              </a:ext>
            </a:extLst>
          </p:cNvPr>
          <p:cNvSpPr>
            <a:spLocks noGrp="1"/>
          </p:cNvSpPr>
          <p:nvPr>
            <p:ph type="title"/>
          </p:nvPr>
        </p:nvSpPr>
        <p:spPr>
          <a:xfrm>
            <a:off x="838200" y="365125"/>
            <a:ext cx="10515600" cy="1325563"/>
          </a:xfrm>
        </p:spPr>
        <p:txBody>
          <a:bodyPr/>
          <a:lstStyle/>
          <a:p>
            <a:r>
              <a:rPr lang="fr-FR" dirty="0"/>
              <a:t>2. Stratégie éditoriale </a:t>
            </a:r>
          </a:p>
        </p:txBody>
      </p:sp>
      <p:sp>
        <p:nvSpPr>
          <p:cNvPr id="4" name="Titre 3">
            <a:extLst>
              <a:ext uri="{FF2B5EF4-FFF2-40B4-BE49-F238E27FC236}">
                <a16:creationId xmlns:a16="http://schemas.microsoft.com/office/drawing/2014/main" id="{46A8D2C4-1609-44B5-B1C6-28DB6AE595C3}"/>
              </a:ext>
            </a:extLst>
          </p:cNvPr>
          <p:cNvSpPr txBox="1">
            <a:spLocks/>
          </p:cNvSpPr>
          <p:nvPr/>
        </p:nvSpPr>
        <p:spPr>
          <a:xfrm>
            <a:off x="838199" y="1844742"/>
            <a:ext cx="10117017"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Plan type d'une charte éditoriale</a:t>
            </a:r>
          </a:p>
        </p:txBody>
      </p:sp>
      <p:sp>
        <p:nvSpPr>
          <p:cNvPr id="6" name="ZoneTexte 5">
            <a:extLst>
              <a:ext uri="{FF2B5EF4-FFF2-40B4-BE49-F238E27FC236}">
                <a16:creationId xmlns:a16="http://schemas.microsoft.com/office/drawing/2014/main" id="{5CA58B66-55AD-490A-973E-8E1282D3C36C}"/>
              </a:ext>
            </a:extLst>
          </p:cNvPr>
          <p:cNvSpPr txBox="1"/>
          <p:nvPr/>
        </p:nvSpPr>
        <p:spPr>
          <a:xfrm>
            <a:off x="1223207" y="2247686"/>
            <a:ext cx="9331619" cy="4401205"/>
          </a:xfrm>
          <a:prstGeom prst="rect">
            <a:avLst/>
          </a:prstGeom>
          <a:noFill/>
        </p:spPr>
        <p:txBody>
          <a:bodyPr wrap="square" rtlCol="0">
            <a:spAutoFit/>
          </a:bodyPr>
          <a:lstStyle/>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Identité de la marque/l'entreprise</a:t>
            </a:r>
          </a:p>
          <a:p>
            <a:pPr marL="800100" lvl="1"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Histoire de l'entreprise/la marque, offre (produits, services, etc.)</a:t>
            </a:r>
          </a:p>
          <a:p>
            <a:pPr marL="800100" lvl="1"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Mission, vision, valeurs</a:t>
            </a:r>
          </a:p>
          <a:p>
            <a:pPr marL="800100" lvl="1"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Organisation interne concernant la production de contenus</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Objectifs (SMART)</a:t>
            </a:r>
          </a:p>
          <a:p>
            <a:pPr marL="342900" indent="-342900">
              <a:buFont typeface="Wingdings" panose="05000000000000000000" pitchFamily="2" charset="2"/>
              <a:buChar char="§"/>
            </a:pPr>
            <a:r>
              <a:rPr lang="fr-FR" sz="20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Cible(s)</a:t>
            </a:r>
          </a:p>
          <a:p>
            <a:pPr marL="342900" indent="-342900">
              <a:buFont typeface="Wingdings" panose="05000000000000000000" pitchFamily="2" charset="2"/>
              <a:buChar char="§"/>
            </a:pP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Ligne éditoriale</a:t>
            </a:r>
          </a:p>
          <a:p>
            <a:pPr marL="800100" lvl="1" indent="-342900">
              <a:buFont typeface="Arial" panose="020B0604020202020204" pitchFamily="34" charset="0"/>
              <a:buChar char="•"/>
            </a:pP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Territoires d'expression </a:t>
            </a:r>
          </a:p>
          <a:p>
            <a:pPr marL="800100" lvl="1" indent="-342900">
              <a:buFont typeface="Arial" panose="020B0604020202020204" pitchFamily="34" charset="0"/>
              <a:buChar char="•"/>
            </a:pP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Guide de style </a:t>
            </a:r>
          </a:p>
          <a:p>
            <a:pPr marL="800100" lvl="1" indent="-342900">
              <a:buFont typeface="Arial" panose="020B0604020202020204" pitchFamily="34" charset="0"/>
              <a:buChar char="•"/>
            </a:pP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Déclinaison en fonction des supports/canaux</a:t>
            </a:r>
          </a:p>
          <a:p>
            <a:pPr marL="800100" lvl="1" indent="-342900">
              <a:buFont typeface="Arial" panose="020B0604020202020204" pitchFamily="34" charset="0"/>
              <a:buChar char="•"/>
            </a:pP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Charte iconographique</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Stratégie SEO</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Planning de publication</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Analyse de la concurrence et sources d'inspiration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mood</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board</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7" name="Rectangle 6">
            <a:extLst>
              <a:ext uri="{FF2B5EF4-FFF2-40B4-BE49-F238E27FC236}">
                <a16:creationId xmlns:a16="http://schemas.microsoft.com/office/drawing/2014/main" id="{29E14CA6-ECFB-4EDE-A03C-547FFE1C820C}"/>
              </a:ext>
            </a:extLst>
          </p:cNvPr>
          <p:cNvSpPr/>
          <p:nvPr/>
        </p:nvSpPr>
        <p:spPr>
          <a:xfrm>
            <a:off x="984985" y="2291345"/>
            <a:ext cx="57752" cy="4201530"/>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BB8ADC2E-AE1B-4FC4-A110-FB8A20E0F80A}"/>
              </a:ext>
            </a:extLst>
          </p:cNvPr>
          <p:cNvGrpSpPr/>
          <p:nvPr/>
        </p:nvGrpSpPr>
        <p:grpSpPr>
          <a:xfrm>
            <a:off x="1223207" y="3810002"/>
            <a:ext cx="9745586" cy="2157661"/>
            <a:chOff x="1223207" y="3810002"/>
            <a:chExt cx="9745586" cy="2157661"/>
          </a:xfrm>
        </p:grpSpPr>
        <p:sp>
          <p:nvSpPr>
            <p:cNvPr id="11" name="Rectangle 10">
              <a:extLst>
                <a:ext uri="{FF2B5EF4-FFF2-40B4-BE49-F238E27FC236}">
                  <a16:creationId xmlns:a16="http://schemas.microsoft.com/office/drawing/2014/main" id="{667BDC68-F314-4593-B6CE-53853BF523EE}"/>
                </a:ext>
              </a:extLst>
            </p:cNvPr>
            <p:cNvSpPr/>
            <p:nvPr/>
          </p:nvSpPr>
          <p:spPr>
            <a:xfrm>
              <a:off x="1223207" y="3810002"/>
              <a:ext cx="6329415" cy="2157661"/>
            </a:xfrm>
            <a:prstGeom prst="rect">
              <a:avLst/>
            </a:prstGeom>
            <a:noFill/>
            <a:ln>
              <a:solidFill>
                <a:srgbClr val="F8680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11">
              <a:extLst>
                <a:ext uri="{FF2B5EF4-FFF2-40B4-BE49-F238E27FC236}">
                  <a16:creationId xmlns:a16="http://schemas.microsoft.com/office/drawing/2014/main" id="{2AE19130-86D1-4FDD-A158-9321D55BA950}"/>
                </a:ext>
              </a:extLst>
            </p:cNvPr>
            <p:cNvCxnSpPr>
              <a:cxnSpLocks/>
              <a:stCxn id="11" idx="3"/>
              <a:endCxn id="13" idx="1"/>
            </p:cNvCxnSpPr>
            <p:nvPr/>
          </p:nvCxnSpPr>
          <p:spPr>
            <a:xfrm flipV="1">
              <a:off x="7552622" y="4886033"/>
              <a:ext cx="1048452" cy="2800"/>
            </a:xfrm>
            <a:prstGeom prst="line">
              <a:avLst/>
            </a:prstGeom>
            <a:ln>
              <a:solidFill>
                <a:srgbClr val="F8680D"/>
              </a:solidFill>
              <a:prstDash val="dash"/>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3BDBBF03-BDF0-43F3-BB2A-0A2E8EEECC84}"/>
                </a:ext>
              </a:extLst>
            </p:cNvPr>
            <p:cNvSpPr txBox="1"/>
            <p:nvPr/>
          </p:nvSpPr>
          <p:spPr>
            <a:xfrm>
              <a:off x="8601074" y="4701367"/>
              <a:ext cx="2367719" cy="369332"/>
            </a:xfrm>
            <a:prstGeom prst="rect">
              <a:avLst/>
            </a:prstGeom>
            <a:solidFill>
              <a:srgbClr val="F8680D"/>
            </a:solidFill>
            <a:ln>
              <a:noFill/>
              <a:prstDash val="dash"/>
            </a:ln>
          </p:spPr>
          <p:txBody>
            <a:bodyPr wrap="square" rtlCol="0">
              <a:spAutoFit/>
            </a:bodyPr>
            <a:lstStyle/>
            <a:p>
              <a:r>
                <a:rPr lang="fr-FR"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Notre focus</a:t>
              </a:r>
            </a:p>
          </p:txBody>
        </p:sp>
      </p:grpSp>
    </p:spTree>
    <p:extLst>
      <p:ext uri="{BB962C8B-B14F-4D97-AF65-F5344CB8AC3E}">
        <p14:creationId xmlns:p14="http://schemas.microsoft.com/office/powerpoint/2010/main" val="62722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C82AA02-22A9-42B0-A64F-548AE6A1770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40000"/>
                    </a14:imgEffect>
                  </a14:imgLayer>
                </a14:imgProps>
              </a:ext>
              <a:ext uri="{28A0092B-C50C-407E-A947-70E740481C1C}">
                <a14:useLocalDpi xmlns:a14="http://schemas.microsoft.com/office/drawing/2010/main"/>
              </a:ext>
            </a:extLst>
          </a:blip>
          <a:srcRect l="-179"/>
          <a:stretch/>
        </p:blipFill>
        <p:spPr>
          <a:xfrm>
            <a:off x="-299604" y="0"/>
            <a:ext cx="7700580" cy="6858000"/>
          </a:xfrm>
          <a:prstGeom prst="rect">
            <a:avLst/>
          </a:prstGeom>
        </p:spPr>
      </p:pic>
      <p:grpSp>
        <p:nvGrpSpPr>
          <p:cNvPr id="3" name="Groupe 2">
            <a:extLst>
              <a:ext uri="{FF2B5EF4-FFF2-40B4-BE49-F238E27FC236}">
                <a16:creationId xmlns:a16="http://schemas.microsoft.com/office/drawing/2014/main" id="{6678CD49-26E5-4C6E-A171-0E2D5A0CD566}"/>
              </a:ext>
            </a:extLst>
          </p:cNvPr>
          <p:cNvGrpSpPr/>
          <p:nvPr/>
        </p:nvGrpSpPr>
        <p:grpSpPr>
          <a:xfrm>
            <a:off x="5928855" y="0"/>
            <a:ext cx="5467344" cy="6858000"/>
            <a:chOff x="644564" y="730811"/>
            <a:chExt cx="5467344" cy="6858000"/>
          </a:xfrm>
        </p:grpSpPr>
        <p:sp>
          <p:nvSpPr>
            <p:cNvPr id="4" name="ZoneTexte 3">
              <a:extLst>
                <a:ext uri="{FF2B5EF4-FFF2-40B4-BE49-F238E27FC236}">
                  <a16:creationId xmlns:a16="http://schemas.microsoft.com/office/drawing/2014/main" id="{CB4D0177-B1D4-439B-9480-726DD9733404}"/>
                </a:ext>
              </a:extLst>
            </p:cNvPr>
            <p:cNvSpPr txBox="1"/>
            <p:nvPr/>
          </p:nvSpPr>
          <p:spPr>
            <a:xfrm>
              <a:off x="644564" y="2182504"/>
              <a:ext cx="1623757" cy="1446550"/>
            </a:xfrm>
            <a:prstGeom prst="rect">
              <a:avLst/>
            </a:prstGeom>
            <a:noFill/>
          </p:spPr>
          <p:txBody>
            <a:bodyPr wrap="square" rtlCol="0">
              <a:spAutoFit/>
            </a:bodyPr>
            <a:lstStyle/>
            <a:p>
              <a:r>
                <a:rPr lang="fr-FR" sz="88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p>
          </p:txBody>
        </p:sp>
        <p:sp>
          <p:nvSpPr>
            <p:cNvPr id="5" name="ZoneTexte 4">
              <a:extLst>
                <a:ext uri="{FF2B5EF4-FFF2-40B4-BE49-F238E27FC236}">
                  <a16:creationId xmlns:a16="http://schemas.microsoft.com/office/drawing/2014/main" id="{6048CE60-56F9-4C6E-AB3C-2BD0913F9DD8}"/>
                </a:ext>
              </a:extLst>
            </p:cNvPr>
            <p:cNvSpPr txBox="1"/>
            <p:nvPr/>
          </p:nvSpPr>
          <p:spPr>
            <a:xfrm>
              <a:off x="2212447" y="2351782"/>
              <a:ext cx="3899461" cy="1631216"/>
            </a:xfrm>
            <a:prstGeom prst="rect">
              <a:avLst/>
            </a:prstGeom>
            <a:noFill/>
          </p:spPr>
          <p:txBody>
            <a:bodyPr wrap="square" rtlCol="0">
              <a:spAutoFit/>
            </a:bodyPr>
            <a:lstStyle/>
            <a:p>
              <a:r>
                <a:rPr lang="fr-FR" sz="3600" dirty="0">
                  <a:solidFill>
                    <a:srgbClr val="F8680D"/>
                  </a:solidFill>
                  <a:latin typeface="Open Sans" panose="020B0606030504020204" pitchFamily="34" charset="0"/>
                  <a:ea typeface="Open Sans" panose="020B0606030504020204" pitchFamily="34" charset="0"/>
                  <a:cs typeface="Open Sans" panose="020B0606030504020204" pitchFamily="34" charset="0"/>
                </a:rPr>
                <a:t>Rédaction Web</a:t>
              </a:r>
            </a:p>
            <a:p>
              <a:r>
                <a:rPr lang="fr-FR" sz="32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Définition</a:t>
              </a:r>
            </a:p>
            <a:p>
              <a:r>
                <a:rPr lang="fr-FR" sz="32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Enjeux</a:t>
              </a:r>
            </a:p>
          </p:txBody>
        </p:sp>
        <p:cxnSp>
          <p:nvCxnSpPr>
            <p:cNvPr id="6" name="Connecteur droit 5">
              <a:extLst>
                <a:ext uri="{FF2B5EF4-FFF2-40B4-BE49-F238E27FC236}">
                  <a16:creationId xmlns:a16="http://schemas.microsoft.com/office/drawing/2014/main" id="{0E0908DA-3F0B-40D2-BE11-D666328F003E}"/>
                </a:ext>
              </a:extLst>
            </p:cNvPr>
            <p:cNvCxnSpPr>
              <a:cxnSpLocks/>
            </p:cNvCxnSpPr>
            <p:nvPr/>
          </p:nvCxnSpPr>
          <p:spPr>
            <a:xfrm>
              <a:off x="2113877" y="730811"/>
              <a:ext cx="0" cy="6858000"/>
            </a:xfrm>
            <a:prstGeom prst="line">
              <a:avLst/>
            </a:prstGeom>
            <a:ln>
              <a:solidFill>
                <a:srgbClr val="F8680D"/>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75293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6">
            <a:extLst>
              <a:ext uri="{FF2B5EF4-FFF2-40B4-BE49-F238E27FC236}">
                <a16:creationId xmlns:a16="http://schemas.microsoft.com/office/drawing/2014/main" id="{AD960618-4531-4A54-A913-5C1310F2848C}"/>
              </a:ext>
            </a:extLst>
          </p:cNvPr>
          <p:cNvSpPr>
            <a:spLocks noGrp="1"/>
          </p:cNvSpPr>
          <p:nvPr>
            <p:ph type="title"/>
          </p:nvPr>
        </p:nvSpPr>
        <p:spPr>
          <a:xfrm>
            <a:off x="838200" y="365125"/>
            <a:ext cx="10515600" cy="1325563"/>
          </a:xfrm>
        </p:spPr>
        <p:txBody>
          <a:bodyPr/>
          <a:lstStyle/>
          <a:p>
            <a:r>
              <a:rPr lang="fr-FR" dirty="0"/>
              <a:t>2. Stratégie éditoriale</a:t>
            </a:r>
          </a:p>
        </p:txBody>
      </p:sp>
      <p:sp>
        <p:nvSpPr>
          <p:cNvPr id="7" name="Titre 3">
            <a:extLst>
              <a:ext uri="{FF2B5EF4-FFF2-40B4-BE49-F238E27FC236}">
                <a16:creationId xmlns:a16="http://schemas.microsoft.com/office/drawing/2014/main" id="{4DDFE064-AFEF-47F5-A4CE-4DE76AD0EBCF}"/>
              </a:ext>
            </a:extLst>
          </p:cNvPr>
          <p:cNvSpPr txBox="1">
            <a:spLocks/>
          </p:cNvSpPr>
          <p:nvPr/>
        </p:nvSpPr>
        <p:spPr>
          <a:xfrm>
            <a:off x="838199" y="1817689"/>
            <a:ext cx="10117017"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Ligne éditoriale : faire le lien entre la marque/l'entreprise et sa cible </a:t>
            </a:r>
          </a:p>
        </p:txBody>
      </p:sp>
      <p:grpSp>
        <p:nvGrpSpPr>
          <p:cNvPr id="4" name="Groupe 3">
            <a:extLst>
              <a:ext uri="{FF2B5EF4-FFF2-40B4-BE49-F238E27FC236}">
                <a16:creationId xmlns:a16="http://schemas.microsoft.com/office/drawing/2014/main" id="{B86BD7F5-8CF3-4415-80DD-324C8F004B84}"/>
              </a:ext>
            </a:extLst>
          </p:cNvPr>
          <p:cNvGrpSpPr/>
          <p:nvPr/>
        </p:nvGrpSpPr>
        <p:grpSpPr>
          <a:xfrm>
            <a:off x="3051353" y="2597587"/>
            <a:ext cx="6095156" cy="3054094"/>
            <a:chOff x="2274769" y="2440882"/>
            <a:chExt cx="7641760" cy="3829050"/>
          </a:xfrm>
        </p:grpSpPr>
        <p:sp>
          <p:nvSpPr>
            <p:cNvPr id="3" name="Ellipse 2">
              <a:extLst>
                <a:ext uri="{FF2B5EF4-FFF2-40B4-BE49-F238E27FC236}">
                  <a16:creationId xmlns:a16="http://schemas.microsoft.com/office/drawing/2014/main" id="{BBCC7DA2-C2C1-47DC-96A2-68FE0055D52C}"/>
                </a:ext>
              </a:extLst>
            </p:cNvPr>
            <p:cNvSpPr/>
            <p:nvPr/>
          </p:nvSpPr>
          <p:spPr>
            <a:xfrm>
              <a:off x="2947988" y="2440882"/>
              <a:ext cx="3829050" cy="3829050"/>
            </a:xfrm>
            <a:prstGeom prst="ellipse">
              <a:avLst/>
            </a:prstGeom>
            <a:noFill/>
            <a:ln>
              <a:solidFill>
                <a:srgbClr val="F8680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7F862DA-5C5E-40F1-A6B6-DFF9CCDAA312}"/>
                </a:ext>
              </a:extLst>
            </p:cNvPr>
            <p:cNvSpPr/>
            <p:nvPr/>
          </p:nvSpPr>
          <p:spPr>
            <a:xfrm>
              <a:off x="5405438" y="2440882"/>
              <a:ext cx="3829050" cy="3829050"/>
            </a:xfrm>
            <a:prstGeom prst="ellipse">
              <a:avLst/>
            </a:prstGeom>
            <a:noFill/>
            <a:ln>
              <a:solidFill>
                <a:srgbClr val="F8680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 forme 14">
              <a:extLst>
                <a:ext uri="{FF2B5EF4-FFF2-40B4-BE49-F238E27FC236}">
                  <a16:creationId xmlns:a16="http://schemas.microsoft.com/office/drawing/2014/main" id="{6FDC5FC4-C60C-48F6-B5E2-35009C1999CF}"/>
                </a:ext>
              </a:extLst>
            </p:cNvPr>
            <p:cNvSpPr/>
            <p:nvPr/>
          </p:nvSpPr>
          <p:spPr>
            <a:xfrm>
              <a:off x="5407832" y="2897199"/>
              <a:ext cx="1371600" cy="2934851"/>
            </a:xfrm>
            <a:custGeom>
              <a:avLst/>
              <a:gdLst>
                <a:gd name="connsiteX0" fmla="*/ 685800 w 1371600"/>
                <a:gd name="connsiteY0" fmla="*/ 0 h 2934851"/>
                <a:gd name="connsiteX1" fmla="*/ 810849 w 1371600"/>
                <a:gd name="connsiteY1" fmla="*/ 113652 h 2934851"/>
                <a:gd name="connsiteX2" fmla="*/ 1371600 w 1371600"/>
                <a:gd name="connsiteY2" fmla="*/ 1467425 h 2934851"/>
                <a:gd name="connsiteX3" fmla="*/ 810849 w 1371600"/>
                <a:gd name="connsiteY3" fmla="*/ 2821199 h 2934851"/>
                <a:gd name="connsiteX4" fmla="*/ 685800 w 1371600"/>
                <a:gd name="connsiteY4" fmla="*/ 2934851 h 2934851"/>
                <a:gd name="connsiteX5" fmla="*/ 560752 w 1371600"/>
                <a:gd name="connsiteY5" fmla="*/ 2821199 h 2934851"/>
                <a:gd name="connsiteX6" fmla="*/ 0 w 1371600"/>
                <a:gd name="connsiteY6" fmla="*/ 1467425 h 2934851"/>
                <a:gd name="connsiteX7" fmla="*/ 560752 w 1371600"/>
                <a:gd name="connsiteY7" fmla="*/ 113652 h 293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2934851">
                  <a:moveTo>
                    <a:pt x="685800" y="0"/>
                  </a:moveTo>
                  <a:lnTo>
                    <a:pt x="810849" y="113652"/>
                  </a:lnTo>
                  <a:cubicBezTo>
                    <a:pt x="1157310" y="460112"/>
                    <a:pt x="1371600" y="938744"/>
                    <a:pt x="1371600" y="1467425"/>
                  </a:cubicBezTo>
                  <a:cubicBezTo>
                    <a:pt x="1371600" y="1996107"/>
                    <a:pt x="1157310" y="2474738"/>
                    <a:pt x="810849" y="2821199"/>
                  </a:cubicBezTo>
                  <a:lnTo>
                    <a:pt x="685800" y="2934851"/>
                  </a:lnTo>
                  <a:lnTo>
                    <a:pt x="560752" y="2821199"/>
                  </a:lnTo>
                  <a:cubicBezTo>
                    <a:pt x="214291" y="2474738"/>
                    <a:pt x="0" y="1996107"/>
                    <a:pt x="0" y="1467425"/>
                  </a:cubicBezTo>
                  <a:cubicBezTo>
                    <a:pt x="0" y="938744"/>
                    <a:pt x="214291" y="460112"/>
                    <a:pt x="560752" y="113652"/>
                  </a:cubicBezTo>
                  <a:close/>
                </a:path>
              </a:pathLst>
            </a:custGeom>
            <a:solidFill>
              <a:srgbClr val="F8680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cxnSp>
          <p:nvCxnSpPr>
            <p:cNvPr id="16" name="Connecteur droit 15">
              <a:extLst>
                <a:ext uri="{FF2B5EF4-FFF2-40B4-BE49-F238E27FC236}">
                  <a16:creationId xmlns:a16="http://schemas.microsoft.com/office/drawing/2014/main" id="{550CD1C6-EADF-4C2F-A6C3-1D4F0A945CC7}"/>
                </a:ext>
              </a:extLst>
            </p:cNvPr>
            <p:cNvCxnSpPr>
              <a:cxnSpLocks/>
            </p:cNvCxnSpPr>
            <p:nvPr/>
          </p:nvCxnSpPr>
          <p:spPr>
            <a:xfrm>
              <a:off x="8868076" y="3202656"/>
              <a:ext cx="1048453" cy="0"/>
            </a:xfrm>
            <a:prstGeom prst="line">
              <a:avLst/>
            </a:prstGeom>
            <a:ln>
              <a:solidFill>
                <a:srgbClr val="F8680D"/>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E93931AD-AB18-4E45-9DF2-09013CD299DB}"/>
                </a:ext>
              </a:extLst>
            </p:cNvPr>
            <p:cNvCxnSpPr>
              <a:cxnSpLocks/>
            </p:cNvCxnSpPr>
            <p:nvPr/>
          </p:nvCxnSpPr>
          <p:spPr>
            <a:xfrm>
              <a:off x="2274769" y="3202656"/>
              <a:ext cx="1048453" cy="0"/>
            </a:xfrm>
            <a:prstGeom prst="line">
              <a:avLst/>
            </a:prstGeom>
            <a:ln>
              <a:solidFill>
                <a:srgbClr val="F8680D"/>
              </a:solidFill>
              <a:prstDash val="dash"/>
            </a:ln>
          </p:spPr>
          <p:style>
            <a:lnRef idx="1">
              <a:schemeClr val="accent1"/>
            </a:lnRef>
            <a:fillRef idx="0">
              <a:schemeClr val="accent1"/>
            </a:fillRef>
            <a:effectRef idx="0">
              <a:schemeClr val="accent1"/>
            </a:effectRef>
            <a:fontRef idx="minor">
              <a:schemeClr val="tx1"/>
            </a:fontRef>
          </p:style>
        </p:cxnSp>
      </p:grpSp>
      <p:sp>
        <p:nvSpPr>
          <p:cNvPr id="18" name="ZoneTexte 17">
            <a:extLst>
              <a:ext uri="{FF2B5EF4-FFF2-40B4-BE49-F238E27FC236}">
                <a16:creationId xmlns:a16="http://schemas.microsoft.com/office/drawing/2014/main" id="{724320A8-8417-44DC-90E3-90CDD920C0BA}"/>
              </a:ext>
            </a:extLst>
          </p:cNvPr>
          <p:cNvSpPr txBox="1"/>
          <p:nvPr/>
        </p:nvSpPr>
        <p:spPr>
          <a:xfrm>
            <a:off x="9143578" y="3033202"/>
            <a:ext cx="2457056" cy="1508105"/>
          </a:xfrm>
          <a:prstGeom prst="rect">
            <a:avLst/>
          </a:prstGeom>
          <a:noFill/>
          <a:ln>
            <a:solidFill>
              <a:srgbClr val="F8680D"/>
            </a:solidFill>
          </a:ln>
        </p:spPr>
        <p:txBody>
          <a:bodyPr wrap="square" rtlCol="0">
            <a:spAutoFit/>
          </a:bodyPr>
          <a:lstStyle/>
          <a:p>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Votre cible : </a:t>
            </a: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mode de vie, attentes, besoins, problèmes, profil, centres d'intérêt, etc.</a:t>
            </a:r>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ZoneTexte 18">
            <a:extLst>
              <a:ext uri="{FF2B5EF4-FFF2-40B4-BE49-F238E27FC236}">
                <a16:creationId xmlns:a16="http://schemas.microsoft.com/office/drawing/2014/main" id="{DA02E1A9-D06F-473D-AFC0-CF7372DDBED4}"/>
              </a:ext>
            </a:extLst>
          </p:cNvPr>
          <p:cNvSpPr txBox="1"/>
          <p:nvPr/>
        </p:nvSpPr>
        <p:spPr>
          <a:xfrm>
            <a:off x="590412" y="3033202"/>
            <a:ext cx="2457056" cy="1508105"/>
          </a:xfrm>
          <a:prstGeom prst="rect">
            <a:avLst/>
          </a:prstGeom>
          <a:noFill/>
          <a:ln>
            <a:solidFill>
              <a:srgbClr val="F8680D"/>
            </a:solidFill>
          </a:ln>
        </p:spPr>
        <p:txBody>
          <a:bodyPr wrap="square" rtlCol="0">
            <a:spAutoFit/>
          </a:bodyPr>
          <a:lstStyle/>
          <a:p>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Votre identité : </a:t>
            </a: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objectifs, valeurs, expertise, offre, personnalité de marque, etc.</a:t>
            </a:r>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0" name="Connecteur droit 19">
            <a:extLst>
              <a:ext uri="{FF2B5EF4-FFF2-40B4-BE49-F238E27FC236}">
                <a16:creationId xmlns:a16="http://schemas.microsoft.com/office/drawing/2014/main" id="{96BC3FA4-CAC0-491E-956B-FCE4DD728BA8}"/>
              </a:ext>
            </a:extLst>
          </p:cNvPr>
          <p:cNvCxnSpPr>
            <a:cxnSpLocks/>
          </p:cNvCxnSpPr>
          <p:nvPr/>
        </p:nvCxnSpPr>
        <p:spPr>
          <a:xfrm>
            <a:off x="6094391" y="5028360"/>
            <a:ext cx="0" cy="767047"/>
          </a:xfrm>
          <a:prstGeom prst="line">
            <a:avLst/>
          </a:prstGeom>
          <a:ln>
            <a:solidFill>
              <a:srgbClr val="4D4949"/>
            </a:solidFill>
            <a:prstDash val="solid"/>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1E0D0667-D411-42A2-8994-DEA095B111F0}"/>
              </a:ext>
            </a:extLst>
          </p:cNvPr>
          <p:cNvSpPr txBox="1"/>
          <p:nvPr/>
        </p:nvSpPr>
        <p:spPr>
          <a:xfrm>
            <a:off x="3135789" y="5796447"/>
            <a:ext cx="5927579" cy="677108"/>
          </a:xfrm>
          <a:prstGeom prst="rect">
            <a:avLst/>
          </a:prstGeom>
          <a:noFill/>
          <a:ln>
            <a:solidFill>
              <a:srgbClr val="4D4949"/>
            </a:solidFill>
          </a:ln>
        </p:spPr>
        <p:txBody>
          <a:bodyPr wrap="square" rtlCol="0">
            <a:spAutoFit/>
          </a:bodyPr>
          <a:lstStyle/>
          <a:p>
            <a:pPr algn="ct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Votre ligne éditoriale</a:t>
            </a:r>
          </a:p>
          <a:p>
            <a:pPr algn="ct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Un exemple : https://styleguide.mailchimp.com/</a:t>
            </a:r>
          </a:p>
        </p:txBody>
      </p:sp>
    </p:spTree>
    <p:extLst>
      <p:ext uri="{BB962C8B-B14F-4D97-AF65-F5344CB8AC3E}">
        <p14:creationId xmlns:p14="http://schemas.microsoft.com/office/powerpoint/2010/main" val="4281546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EC38AC-1845-43CC-B6E5-DF86E398EA5E}"/>
              </a:ext>
            </a:extLst>
          </p:cNvPr>
          <p:cNvSpPr>
            <a:spLocks noGrp="1"/>
          </p:cNvSpPr>
          <p:nvPr>
            <p:ph type="title"/>
          </p:nvPr>
        </p:nvSpPr>
        <p:spPr>
          <a:xfrm>
            <a:off x="4918893" y="365125"/>
            <a:ext cx="5439770" cy="1325563"/>
          </a:xfrm>
        </p:spPr>
        <p:txBody>
          <a:bodyPr/>
          <a:lstStyle/>
          <a:p>
            <a:r>
              <a:rPr lang="fr-FR" dirty="0"/>
              <a:t>2. Stratégie éditoriale</a:t>
            </a:r>
          </a:p>
        </p:txBody>
      </p:sp>
      <p:sp>
        <p:nvSpPr>
          <p:cNvPr id="4" name="Titre 3">
            <a:extLst>
              <a:ext uri="{FF2B5EF4-FFF2-40B4-BE49-F238E27FC236}">
                <a16:creationId xmlns:a16="http://schemas.microsoft.com/office/drawing/2014/main" id="{8120418A-2286-4496-9F6E-39A03D0093CB}"/>
              </a:ext>
            </a:extLst>
          </p:cNvPr>
          <p:cNvSpPr txBox="1">
            <a:spLocks/>
          </p:cNvSpPr>
          <p:nvPr/>
        </p:nvSpPr>
        <p:spPr>
          <a:xfrm>
            <a:off x="4918892" y="1849773"/>
            <a:ext cx="7016433" cy="496192"/>
          </a:xfrm>
          <a:prstGeom prst="rect">
            <a:avLst/>
          </a:prstGeom>
          <a:solidFill>
            <a:schemeClr val="bg1"/>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Ligne éditoriale :  concerne </a:t>
            </a:r>
            <a:r>
              <a:rPr lang="fr-FR" sz="4000" dirty="0">
                <a:solidFill>
                  <a:srgbClr val="F8680D"/>
                </a:solidFill>
              </a:rPr>
              <a:t>tous</a:t>
            </a:r>
            <a:r>
              <a:rPr lang="fr-FR" sz="2800" dirty="0"/>
              <a:t> les contenus  !</a:t>
            </a:r>
          </a:p>
        </p:txBody>
      </p:sp>
      <p:sp>
        <p:nvSpPr>
          <p:cNvPr id="5" name="ZoneTexte 4">
            <a:extLst>
              <a:ext uri="{FF2B5EF4-FFF2-40B4-BE49-F238E27FC236}">
                <a16:creationId xmlns:a16="http://schemas.microsoft.com/office/drawing/2014/main" id="{58E9B072-F08D-414C-B601-5C40A851B15D}"/>
              </a:ext>
            </a:extLst>
          </p:cNvPr>
          <p:cNvSpPr txBox="1"/>
          <p:nvPr/>
        </p:nvSpPr>
        <p:spPr>
          <a:xfrm>
            <a:off x="5303900" y="2593670"/>
            <a:ext cx="6105641" cy="2554545"/>
          </a:xfrm>
          <a:prstGeom prst="rect">
            <a:avLst/>
          </a:prstGeom>
          <a:noFill/>
        </p:spPr>
        <p:txBody>
          <a:bodyPr wrap="square" rtlCol="0">
            <a:spAutoFit/>
          </a:bodyPr>
          <a:lstStyle/>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Contenus des sites </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Articles et commentaires sur les blogs</a:t>
            </a:r>
          </a:p>
          <a:p>
            <a:pPr marL="342900" indent="-342900">
              <a:buFont typeface="Wingdings" panose="05000000000000000000" pitchFamily="2" charset="2"/>
              <a:buChar char="§"/>
            </a:pP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Posts</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et commentaires sur les médias sociaux</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Contenus des newsletters/mails</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Script des podcasts et vidéos</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Slogans</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Texte des éléments d'interface (boutons, champs de formulaires, messages d'erreur, etc.)</a:t>
            </a:r>
          </a:p>
        </p:txBody>
      </p:sp>
      <p:sp>
        <p:nvSpPr>
          <p:cNvPr id="6" name="Rectangle 5">
            <a:extLst>
              <a:ext uri="{FF2B5EF4-FFF2-40B4-BE49-F238E27FC236}">
                <a16:creationId xmlns:a16="http://schemas.microsoft.com/office/drawing/2014/main" id="{A33E6128-EE39-4F10-89AC-6929CDB1E568}"/>
              </a:ext>
            </a:extLst>
          </p:cNvPr>
          <p:cNvSpPr/>
          <p:nvPr/>
        </p:nvSpPr>
        <p:spPr>
          <a:xfrm>
            <a:off x="5065678" y="2569089"/>
            <a:ext cx="46580" cy="2580905"/>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A07C2236-CE00-4508-B5D1-E0AB8F8231A9}"/>
              </a:ext>
            </a:extLst>
          </p:cNvPr>
          <p:cNvSpPr txBox="1"/>
          <p:nvPr/>
        </p:nvSpPr>
        <p:spPr>
          <a:xfrm>
            <a:off x="4992285" y="5252331"/>
            <a:ext cx="6805614" cy="1323439"/>
          </a:xfrm>
          <a:prstGeom prst="rect">
            <a:avLst/>
          </a:prstGeom>
          <a:noFill/>
        </p:spPr>
        <p:txBody>
          <a:bodyPr wrap="square" rtlCol="0">
            <a:spAutoFit/>
          </a:bodyPr>
          <a:lstStyle/>
          <a:p>
            <a:pPr marL="342900" indent="-342900">
              <a:buFont typeface="Wingdings" panose="05000000000000000000" pitchFamily="2" charset="2"/>
              <a:buChar char="è"/>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Elle permet d'assurer la cohérence des contenus créés pour différents supports et par différents rédacteurs</a:t>
            </a:r>
          </a:p>
          <a:p>
            <a:pPr marL="342900" indent="-342900">
              <a:buFont typeface="Wingdings" panose="05000000000000000000" pitchFamily="2" charset="2"/>
              <a:buChar char="è"/>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Elle n'est pas toujours formalisée (dans les PME notamment)</a:t>
            </a:r>
            <a:endPar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8" name="Image 7">
            <a:extLst>
              <a:ext uri="{FF2B5EF4-FFF2-40B4-BE49-F238E27FC236}">
                <a16:creationId xmlns:a16="http://schemas.microsoft.com/office/drawing/2014/main" id="{888AA6AD-EEF6-40E5-8534-08F6159D0362}"/>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0"/>
            <a:ext cx="4511675" cy="6858000"/>
          </a:xfrm>
          <a:prstGeom prst="rect">
            <a:avLst/>
          </a:prstGeom>
        </p:spPr>
      </p:pic>
    </p:spTree>
    <p:extLst>
      <p:ext uri="{BB962C8B-B14F-4D97-AF65-F5344CB8AC3E}">
        <p14:creationId xmlns:p14="http://schemas.microsoft.com/office/powerpoint/2010/main" val="87505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C82AA02-22A9-42B0-A64F-548AE6A1770E}"/>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a:ext>
            </a:extLst>
          </a:blip>
          <a:srcRect l="-179"/>
          <a:stretch/>
        </p:blipFill>
        <p:spPr>
          <a:xfrm>
            <a:off x="-299604" y="0"/>
            <a:ext cx="7700580" cy="6858000"/>
          </a:xfrm>
          <a:prstGeom prst="rect">
            <a:avLst/>
          </a:prstGeom>
        </p:spPr>
      </p:pic>
      <p:grpSp>
        <p:nvGrpSpPr>
          <p:cNvPr id="3" name="Groupe 2">
            <a:extLst>
              <a:ext uri="{FF2B5EF4-FFF2-40B4-BE49-F238E27FC236}">
                <a16:creationId xmlns:a16="http://schemas.microsoft.com/office/drawing/2014/main" id="{6678CD49-26E5-4C6E-A171-0E2D5A0CD566}"/>
              </a:ext>
            </a:extLst>
          </p:cNvPr>
          <p:cNvGrpSpPr/>
          <p:nvPr/>
        </p:nvGrpSpPr>
        <p:grpSpPr>
          <a:xfrm>
            <a:off x="5928855" y="0"/>
            <a:ext cx="6149414" cy="6858000"/>
            <a:chOff x="644564" y="730811"/>
            <a:chExt cx="6149414" cy="6858000"/>
          </a:xfrm>
        </p:grpSpPr>
        <p:sp>
          <p:nvSpPr>
            <p:cNvPr id="4" name="ZoneTexte 3">
              <a:extLst>
                <a:ext uri="{FF2B5EF4-FFF2-40B4-BE49-F238E27FC236}">
                  <a16:creationId xmlns:a16="http://schemas.microsoft.com/office/drawing/2014/main" id="{CB4D0177-B1D4-439B-9480-726DD9733404}"/>
                </a:ext>
              </a:extLst>
            </p:cNvPr>
            <p:cNvSpPr txBox="1"/>
            <p:nvPr/>
          </p:nvSpPr>
          <p:spPr>
            <a:xfrm>
              <a:off x="644564" y="2182504"/>
              <a:ext cx="1623757" cy="1446550"/>
            </a:xfrm>
            <a:prstGeom prst="rect">
              <a:avLst/>
            </a:prstGeom>
            <a:noFill/>
          </p:spPr>
          <p:txBody>
            <a:bodyPr wrap="square" rtlCol="0">
              <a:spAutoFit/>
            </a:bodyPr>
            <a:lstStyle/>
            <a:p>
              <a:r>
                <a:rPr lang="fr-FR" sz="88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p>
          </p:txBody>
        </p:sp>
        <p:sp>
          <p:nvSpPr>
            <p:cNvPr id="5" name="ZoneTexte 4">
              <a:extLst>
                <a:ext uri="{FF2B5EF4-FFF2-40B4-BE49-F238E27FC236}">
                  <a16:creationId xmlns:a16="http://schemas.microsoft.com/office/drawing/2014/main" id="{6048CE60-56F9-4C6E-AB3C-2BD0913F9DD8}"/>
                </a:ext>
              </a:extLst>
            </p:cNvPr>
            <p:cNvSpPr txBox="1"/>
            <p:nvPr/>
          </p:nvSpPr>
          <p:spPr>
            <a:xfrm>
              <a:off x="2212447" y="2351782"/>
              <a:ext cx="4581531" cy="4216539"/>
            </a:xfrm>
            <a:prstGeom prst="rect">
              <a:avLst/>
            </a:prstGeom>
            <a:noFill/>
          </p:spPr>
          <p:txBody>
            <a:bodyPr wrap="square" rtlCol="0">
              <a:spAutoFit/>
            </a:bodyPr>
            <a:lstStyle/>
            <a:p>
              <a:r>
                <a:rPr lang="fr-FR" sz="3600" dirty="0">
                  <a:solidFill>
                    <a:srgbClr val="F8680D"/>
                  </a:solidFill>
                  <a:latin typeface="Open Sans" panose="020B0606030504020204" pitchFamily="34" charset="0"/>
                  <a:ea typeface="Open Sans" panose="020B0606030504020204" pitchFamily="34" charset="0"/>
                  <a:cs typeface="Open Sans" panose="020B0606030504020204" pitchFamily="34" charset="0"/>
                </a:rPr>
                <a:t>Rédiger pour le Web</a:t>
              </a:r>
            </a:p>
            <a:p>
              <a:r>
                <a:rPr lang="fr-FR" sz="32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Organiser l'information</a:t>
              </a:r>
            </a:p>
            <a:p>
              <a:pPr marL="457200" marR="0" lvl="1" indent="0" algn="l" defTabSz="265113"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8680D"/>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Éléments de l'UX</a:t>
              </a:r>
            </a:p>
            <a:p>
              <a:pPr marL="457200" marR="0" lvl="1" indent="0" algn="l" defTabSz="265113" rtl="0" eaLnBrk="1" fontAlgn="auto" latinLnBrk="0" hangingPunct="1">
                <a:lnSpc>
                  <a:spcPct val="100000"/>
                </a:lnSpc>
                <a:spcBef>
                  <a:spcPts val="0"/>
                </a:spcBef>
                <a:spcAft>
                  <a:spcPts val="0"/>
                </a:spcAft>
                <a:buClrTx/>
                <a:buSzTx/>
                <a:buFontTx/>
                <a:buNone/>
                <a:tabLst/>
                <a:defRPr/>
              </a:pPr>
              <a:r>
                <a:rPr lang="fr-FR" sz="24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Zoom sur l'architecture</a:t>
              </a:r>
              <a:endParaRPr kumimoji="0" lang="fr-FR" sz="2400" b="0" i="0" u="none" strike="noStrike" kern="1200" cap="none" spc="0" normalizeH="0" baseline="0" noProof="0" dirty="0">
                <a:ln>
                  <a:noFill/>
                </a:ln>
                <a:solidFill>
                  <a:srgbClr val="F8680D"/>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265113"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8680D"/>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Concevoir l'arborescence</a:t>
              </a:r>
            </a:p>
            <a:p>
              <a:pPr marL="457200" marR="0" lvl="1" indent="0" algn="l" defTabSz="265113" rtl="0" eaLnBrk="1" fontAlgn="auto" latinLnBrk="0" hangingPunct="1">
                <a:lnSpc>
                  <a:spcPct val="100000"/>
                </a:lnSpc>
                <a:spcBef>
                  <a:spcPts val="0"/>
                </a:spcBef>
                <a:spcAft>
                  <a:spcPts val="0"/>
                </a:spcAft>
                <a:buClrTx/>
                <a:buSzTx/>
                <a:buFontTx/>
                <a:buNone/>
                <a:tabLst/>
                <a:defRPr/>
              </a:pPr>
              <a:r>
                <a:rPr lang="fr-FR" sz="24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Méthode de tri des cartes</a:t>
              </a:r>
            </a:p>
            <a:p>
              <a:pPr marL="457200" marR="0" lvl="1" indent="0" algn="l" defTabSz="265113" rtl="0" eaLnBrk="1" fontAlgn="auto" latinLnBrk="0" hangingPunct="1">
                <a:lnSpc>
                  <a:spcPct val="100000"/>
                </a:lnSpc>
                <a:spcBef>
                  <a:spcPts val="0"/>
                </a:spcBef>
                <a:spcAft>
                  <a:spcPts val="0"/>
                </a:spcAft>
                <a:buClrTx/>
                <a:buSzTx/>
                <a:buFontTx/>
                <a:buNone/>
                <a:tabLst/>
                <a:defRPr/>
              </a:pPr>
              <a:r>
                <a:rPr lang="fr-FR" sz="32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Rédiger le contenu</a:t>
              </a:r>
            </a:p>
            <a:p>
              <a:pPr marL="457200" marR="0" lvl="1" indent="0" algn="l" defTabSz="265113" rtl="0" eaLnBrk="1" fontAlgn="auto" latinLnBrk="0" hangingPunct="1">
                <a:lnSpc>
                  <a:spcPct val="100000"/>
                </a:lnSpc>
                <a:spcBef>
                  <a:spcPts val="0"/>
                </a:spcBef>
                <a:spcAft>
                  <a:spcPts val="0"/>
                </a:spcAft>
                <a:buClrTx/>
                <a:buSzTx/>
                <a:buFontTx/>
                <a:buNone/>
                <a:tabLst/>
                <a:defRPr/>
              </a:pPr>
              <a:r>
                <a:rPr lang="fr-FR" sz="24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Étapes de rédaction</a:t>
              </a:r>
            </a:p>
            <a:p>
              <a:pPr lvl="1" defTabSz="265113">
                <a:defRPr/>
              </a:pPr>
              <a:r>
                <a:rPr lang="fr-FR" sz="24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Définition du plan</a:t>
              </a:r>
            </a:p>
            <a:p>
              <a:pPr lvl="1" defTabSz="265113">
                <a:defRPr/>
              </a:pPr>
              <a:r>
                <a:rPr lang="fr-FR" sz="24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Bonnes pratiques</a:t>
              </a:r>
              <a:endParaRPr lang="fr-FR" sz="32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6" name="Connecteur droit 5">
              <a:extLst>
                <a:ext uri="{FF2B5EF4-FFF2-40B4-BE49-F238E27FC236}">
                  <a16:creationId xmlns:a16="http://schemas.microsoft.com/office/drawing/2014/main" id="{0E0908DA-3F0B-40D2-BE11-D666328F003E}"/>
                </a:ext>
              </a:extLst>
            </p:cNvPr>
            <p:cNvCxnSpPr>
              <a:cxnSpLocks/>
            </p:cNvCxnSpPr>
            <p:nvPr/>
          </p:nvCxnSpPr>
          <p:spPr>
            <a:xfrm>
              <a:off x="2113877" y="730811"/>
              <a:ext cx="0" cy="6858000"/>
            </a:xfrm>
            <a:prstGeom prst="line">
              <a:avLst/>
            </a:prstGeom>
            <a:ln>
              <a:solidFill>
                <a:srgbClr val="F8680D"/>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394870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6">
            <a:extLst>
              <a:ext uri="{FF2B5EF4-FFF2-40B4-BE49-F238E27FC236}">
                <a16:creationId xmlns:a16="http://schemas.microsoft.com/office/drawing/2014/main" id="{A6400E1C-4158-47B6-911A-4F82E6DCBE8E}"/>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dirty="0"/>
              <a:t>3. Rédiger pour le Web</a:t>
            </a:r>
          </a:p>
        </p:txBody>
      </p:sp>
      <p:pic>
        <p:nvPicPr>
          <p:cNvPr id="10" name="Image 9">
            <a:extLst>
              <a:ext uri="{FF2B5EF4-FFF2-40B4-BE49-F238E27FC236}">
                <a16:creationId xmlns:a16="http://schemas.microsoft.com/office/drawing/2014/main" id="{0C4733C9-A358-493B-84EE-D5DBAB8920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6422" y="1272279"/>
            <a:ext cx="10056675" cy="5263633"/>
          </a:xfrm>
          <a:prstGeom prst="rect">
            <a:avLst/>
          </a:prstGeom>
        </p:spPr>
      </p:pic>
      <p:sp>
        <p:nvSpPr>
          <p:cNvPr id="13" name="ZoneTexte 12">
            <a:extLst>
              <a:ext uri="{FF2B5EF4-FFF2-40B4-BE49-F238E27FC236}">
                <a16:creationId xmlns:a16="http://schemas.microsoft.com/office/drawing/2014/main" id="{3BCC1489-34A5-4B4C-B974-20028BFC8D68}"/>
              </a:ext>
            </a:extLst>
          </p:cNvPr>
          <p:cNvSpPr txBox="1"/>
          <p:nvPr/>
        </p:nvSpPr>
        <p:spPr>
          <a:xfrm>
            <a:off x="6346209" y="33111"/>
            <a:ext cx="5845791" cy="738664"/>
          </a:xfrm>
          <a:prstGeom prst="rect">
            <a:avLst/>
          </a:prstGeom>
          <a:noFill/>
        </p:spPr>
        <p:txBody>
          <a:bodyPr wrap="square" rtlCol="0">
            <a:spAutoFit/>
          </a:bodyPr>
          <a:lstStyle/>
          <a:p>
            <a:r>
              <a:rPr lang="fr-FR" sz="1400" dirty="0">
                <a:latin typeface="Open Sans Light" panose="020B0306030504020204" pitchFamily="34" charset="0"/>
                <a:ea typeface="Open Sans Light" panose="020B0306030504020204" pitchFamily="34" charset="0"/>
                <a:cs typeface="Open Sans Light" panose="020B0306030504020204" pitchFamily="34" charset="0"/>
              </a:rPr>
              <a:t>Source : J. Garrett (2000). </a:t>
            </a:r>
            <a:r>
              <a:rPr lang="fr-FR" sz="1400" i="1" dirty="0">
                <a:latin typeface="Open Sans Light" panose="020B0306030504020204" pitchFamily="34" charset="0"/>
                <a:ea typeface="Open Sans Light" panose="020B0306030504020204" pitchFamily="34" charset="0"/>
                <a:cs typeface="Open Sans Light" panose="020B0306030504020204" pitchFamily="34" charset="0"/>
              </a:rPr>
              <a:t>The </a:t>
            </a:r>
            <a:r>
              <a:rPr lang="fr-FR" sz="1400" i="1" dirty="0" err="1">
                <a:latin typeface="Open Sans Light" panose="020B0306030504020204" pitchFamily="34" charset="0"/>
                <a:ea typeface="Open Sans Light" panose="020B0306030504020204" pitchFamily="34" charset="0"/>
                <a:cs typeface="Open Sans Light" panose="020B0306030504020204" pitchFamily="34" charset="0"/>
              </a:rPr>
              <a:t>Elements</a:t>
            </a:r>
            <a:r>
              <a:rPr lang="fr-FR" sz="1400" i="1" dirty="0">
                <a:latin typeface="Open Sans Light" panose="020B0306030504020204" pitchFamily="34" charset="0"/>
                <a:ea typeface="Open Sans Light" panose="020B0306030504020204" pitchFamily="34" charset="0"/>
                <a:cs typeface="Open Sans Light" panose="020B0306030504020204" pitchFamily="34" charset="0"/>
              </a:rPr>
              <a:t> of User </a:t>
            </a:r>
            <a:r>
              <a:rPr lang="fr-FR" sz="1400" i="1" dirty="0" err="1">
                <a:latin typeface="Open Sans Light" panose="020B0306030504020204" pitchFamily="34" charset="0"/>
                <a:ea typeface="Open Sans Light" panose="020B0306030504020204" pitchFamily="34" charset="0"/>
                <a:cs typeface="Open Sans Light" panose="020B0306030504020204" pitchFamily="34" charset="0"/>
              </a:rPr>
              <a:t>Experience</a:t>
            </a:r>
            <a:r>
              <a:rPr lang="fr-FR" sz="1400" i="1" dirty="0">
                <a:latin typeface="Open Sans Light" panose="020B0306030504020204" pitchFamily="34" charset="0"/>
                <a:ea typeface="Open Sans Light" panose="020B0306030504020204" pitchFamily="34" charset="0"/>
                <a:cs typeface="Open Sans Light" panose="020B0306030504020204" pitchFamily="34" charset="0"/>
              </a:rPr>
              <a:t>: User-</a:t>
            </a:r>
            <a:r>
              <a:rPr lang="fr-FR" sz="1400" i="1" dirty="0" err="1">
                <a:latin typeface="Open Sans Light" panose="020B0306030504020204" pitchFamily="34" charset="0"/>
                <a:ea typeface="Open Sans Light" panose="020B0306030504020204" pitchFamily="34" charset="0"/>
                <a:cs typeface="Open Sans Light" panose="020B0306030504020204" pitchFamily="34" charset="0"/>
              </a:rPr>
              <a:t>Centered</a:t>
            </a:r>
            <a:r>
              <a:rPr lang="fr-FR" sz="1400" i="1" dirty="0">
                <a:latin typeface="Open Sans Light" panose="020B0306030504020204" pitchFamily="34" charset="0"/>
                <a:ea typeface="Open Sans Light" panose="020B0306030504020204" pitchFamily="34" charset="0"/>
                <a:cs typeface="Open Sans Light" panose="020B0306030504020204" pitchFamily="34" charset="0"/>
              </a:rPr>
              <a:t> Design for the Web and Beyond</a:t>
            </a:r>
            <a:r>
              <a:rPr lang="fr-FR" sz="1400" dirty="0">
                <a:latin typeface="Open Sans Light" panose="020B0306030504020204" pitchFamily="34" charset="0"/>
                <a:ea typeface="Open Sans Light" panose="020B0306030504020204" pitchFamily="34" charset="0"/>
                <a:cs typeface="Open Sans Light" panose="020B0306030504020204" pitchFamily="34" charset="0"/>
              </a:rPr>
              <a:t>. New Riders, Berkeley, U.S.A. Traduit et adapté par F. </a:t>
            </a:r>
            <a:r>
              <a:rPr lang="fr-FR" sz="1400" dirty="0" err="1">
                <a:latin typeface="Open Sans Light" panose="020B0306030504020204" pitchFamily="34" charset="0"/>
                <a:ea typeface="Open Sans Light" panose="020B0306030504020204" pitchFamily="34" charset="0"/>
                <a:cs typeface="Open Sans Light" panose="020B0306030504020204" pitchFamily="34" charset="0"/>
              </a:rPr>
              <a:t>Scandolera</a:t>
            </a:r>
            <a:r>
              <a:rPr lang="fr-FR" sz="1400" dirty="0">
                <a:latin typeface="Open Sans Light" panose="020B0306030504020204" pitchFamily="34" charset="0"/>
                <a:ea typeface="Open Sans Light" panose="020B0306030504020204" pitchFamily="34" charset="0"/>
                <a:cs typeface="Open Sans Light" panose="020B0306030504020204" pitchFamily="34" charset="0"/>
              </a:rPr>
              <a:t> (</a:t>
            </a:r>
            <a:r>
              <a:rPr lang="fr-FR" sz="1400" dirty="0">
                <a:latin typeface="Open Sans Light" panose="020B0306030504020204" pitchFamily="34" charset="0"/>
                <a:ea typeface="Open Sans Light" panose="020B0306030504020204" pitchFamily="34" charset="0"/>
                <a:cs typeface="Open Sans Light" panose="020B0306030504020204" pitchFamily="34" charset="0"/>
                <a:hlinkClick r:id="rId4"/>
              </a:rPr>
              <a:t>https://www.optimisation-conversion.com/</a:t>
            </a:r>
            <a:r>
              <a:rPr lang="fr-FR" sz="1400" dirty="0">
                <a:latin typeface="Open Sans Light" panose="020B0306030504020204" pitchFamily="34" charset="0"/>
                <a:ea typeface="Open Sans Light" panose="020B0306030504020204" pitchFamily="34" charset="0"/>
                <a:cs typeface="Open Sans Light" panose="020B0306030504020204" pitchFamily="34" charset="0"/>
              </a:rPr>
              <a:t>)</a:t>
            </a:r>
          </a:p>
        </p:txBody>
      </p:sp>
      <p:grpSp>
        <p:nvGrpSpPr>
          <p:cNvPr id="45" name="Groupe 44">
            <a:extLst>
              <a:ext uri="{FF2B5EF4-FFF2-40B4-BE49-F238E27FC236}">
                <a16:creationId xmlns:a16="http://schemas.microsoft.com/office/drawing/2014/main" id="{FEC50627-34F3-413D-848C-B6A23B65930A}"/>
              </a:ext>
            </a:extLst>
          </p:cNvPr>
          <p:cNvGrpSpPr/>
          <p:nvPr/>
        </p:nvGrpSpPr>
        <p:grpSpPr>
          <a:xfrm>
            <a:off x="9017372" y="1027906"/>
            <a:ext cx="3248167" cy="4257969"/>
            <a:chOff x="12043913" y="1087613"/>
            <a:chExt cx="3248167" cy="4257969"/>
          </a:xfrm>
        </p:grpSpPr>
        <p:sp>
          <p:nvSpPr>
            <p:cNvPr id="11" name="Rectangle 10">
              <a:extLst>
                <a:ext uri="{FF2B5EF4-FFF2-40B4-BE49-F238E27FC236}">
                  <a16:creationId xmlns:a16="http://schemas.microsoft.com/office/drawing/2014/main" id="{716D32FF-F56B-4E2C-8B0B-3AF2AF021B2B}"/>
                </a:ext>
              </a:extLst>
            </p:cNvPr>
            <p:cNvSpPr/>
            <p:nvPr/>
          </p:nvSpPr>
          <p:spPr>
            <a:xfrm>
              <a:off x="12226816" y="1452872"/>
              <a:ext cx="2814875" cy="3892710"/>
            </a:xfrm>
            <a:prstGeom prst="rect">
              <a:avLst/>
            </a:prstGeom>
            <a:noFill/>
            <a:ln>
              <a:solidFill>
                <a:srgbClr val="F868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C866644B-A018-4FB8-8DC0-B77D6323B08B}"/>
                </a:ext>
              </a:extLst>
            </p:cNvPr>
            <p:cNvSpPr txBox="1"/>
            <p:nvPr/>
          </p:nvSpPr>
          <p:spPr>
            <a:xfrm>
              <a:off x="12043913" y="1087613"/>
              <a:ext cx="3248167" cy="369332"/>
            </a:xfrm>
            <a:prstGeom prst="rect">
              <a:avLst/>
            </a:prstGeom>
            <a:noFill/>
          </p:spPr>
          <p:txBody>
            <a:bodyPr wrap="square" rtlCol="0">
              <a:spAutoFit/>
            </a:bodyPr>
            <a:lstStyle/>
            <a:p>
              <a:r>
                <a:rPr lang="fr-FR"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Implication du rédacteur Web</a:t>
              </a:r>
            </a:p>
          </p:txBody>
        </p:sp>
      </p:grpSp>
      <p:sp>
        <p:nvSpPr>
          <p:cNvPr id="15" name="ZoneTexte 14">
            <a:extLst>
              <a:ext uri="{FF2B5EF4-FFF2-40B4-BE49-F238E27FC236}">
                <a16:creationId xmlns:a16="http://schemas.microsoft.com/office/drawing/2014/main" id="{29FF7063-D942-4CFB-91DE-C52CA5E78EAC}"/>
              </a:ext>
            </a:extLst>
          </p:cNvPr>
          <p:cNvSpPr txBox="1"/>
          <p:nvPr/>
        </p:nvSpPr>
        <p:spPr>
          <a:xfrm>
            <a:off x="139740" y="5444593"/>
            <a:ext cx="2050680" cy="553998"/>
          </a:xfrm>
          <a:prstGeom prst="rect">
            <a:avLst/>
          </a:prstGeom>
          <a:noFill/>
          <a:ln>
            <a:noFill/>
            <a:prstDash val="dash"/>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Stratégie</a:t>
            </a:r>
          </a:p>
          <a:p>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t>
            </a:r>
            <a:r>
              <a:rPr kumimoji="0" lang="fr-FR" sz="1200" b="0" i="0" u="none" strike="noStrike" kern="1200" cap="none" spc="0" normalizeH="0" baseline="0" noProof="0" dirty="0">
                <a:ln>
                  <a:noFill/>
                </a:ln>
                <a:solidFill>
                  <a:srgbClr val="5C5858"/>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Livrables</a:t>
            </a: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 </a:t>
            </a:r>
            <a:r>
              <a:rPr lang="fr-FR" sz="12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personas</a:t>
            </a: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etc.)</a:t>
            </a:r>
          </a:p>
        </p:txBody>
      </p:sp>
      <p:sp>
        <p:nvSpPr>
          <p:cNvPr id="19" name="ZoneTexte 18">
            <a:extLst>
              <a:ext uri="{FF2B5EF4-FFF2-40B4-BE49-F238E27FC236}">
                <a16:creationId xmlns:a16="http://schemas.microsoft.com/office/drawing/2014/main" id="{BA5C5AD1-F9C7-4BC0-AB4B-9108877ED97F}"/>
              </a:ext>
            </a:extLst>
          </p:cNvPr>
          <p:cNvSpPr txBox="1"/>
          <p:nvPr/>
        </p:nvSpPr>
        <p:spPr>
          <a:xfrm>
            <a:off x="139739" y="4542071"/>
            <a:ext cx="2203411" cy="738664"/>
          </a:xfrm>
          <a:prstGeom prst="rect">
            <a:avLst/>
          </a:prstGeom>
          <a:noFill/>
          <a:ln>
            <a:noFill/>
            <a:prstDash val="dash"/>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Périmètre</a:t>
            </a:r>
          </a:p>
          <a:p>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t>
            </a:r>
            <a:r>
              <a:rPr kumimoji="0" lang="fr-FR" sz="1200" b="0" i="0" u="none" strike="noStrike" kern="1200" cap="none" spc="0" normalizeH="0" baseline="0" noProof="0" dirty="0">
                <a:ln>
                  <a:noFill/>
                </a:ln>
                <a:solidFill>
                  <a:srgbClr val="5C5858"/>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Livrables</a:t>
            </a: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 note de cadrage, user stories, etc.)</a:t>
            </a:r>
            <a:endParaRPr lang="fr-FR" sz="16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ZoneTexte 22">
            <a:extLst>
              <a:ext uri="{FF2B5EF4-FFF2-40B4-BE49-F238E27FC236}">
                <a16:creationId xmlns:a16="http://schemas.microsoft.com/office/drawing/2014/main" id="{8DC87C3B-91BD-40E5-BE39-9636AE92B5E9}"/>
              </a:ext>
            </a:extLst>
          </p:cNvPr>
          <p:cNvSpPr txBox="1"/>
          <p:nvPr/>
        </p:nvSpPr>
        <p:spPr>
          <a:xfrm>
            <a:off x="139739" y="3713380"/>
            <a:ext cx="2122197" cy="738664"/>
          </a:xfrm>
          <a:prstGeom prst="rect">
            <a:avLst/>
          </a:prstGeom>
          <a:noFill/>
          <a:ln w="3175">
            <a:noFill/>
            <a:prstDash val="dash"/>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5C5858"/>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(Livrables : arborescence, </a:t>
            </a:r>
            <a:r>
              <a:rPr kumimoji="0" lang="fr-FR" sz="1200" b="0" i="0" u="none" strike="noStrike" kern="1200" cap="none" spc="0" normalizeH="0" baseline="0" noProof="0" dirty="0" err="1">
                <a:ln>
                  <a:noFill/>
                </a:ln>
                <a:solidFill>
                  <a:srgbClr val="5C5858"/>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sitemaps</a:t>
            </a:r>
            <a:r>
              <a:rPr kumimoji="0" lang="fr-FR" sz="1200" b="0" i="0" u="none" strike="noStrike" kern="1200" cap="none" spc="0" normalizeH="0" baseline="0" noProof="0" dirty="0">
                <a:ln>
                  <a:noFill/>
                </a:ln>
                <a:solidFill>
                  <a:srgbClr val="5C5858"/>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inventaire, etc.)</a:t>
            </a:r>
            <a:endPar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8" name="Connecteur droit 27">
            <a:extLst>
              <a:ext uri="{FF2B5EF4-FFF2-40B4-BE49-F238E27FC236}">
                <a16:creationId xmlns:a16="http://schemas.microsoft.com/office/drawing/2014/main" id="{B92186D9-8A23-422D-B3C1-49F73D1E703B}"/>
              </a:ext>
            </a:extLst>
          </p:cNvPr>
          <p:cNvCxnSpPr>
            <a:cxnSpLocks/>
          </p:cNvCxnSpPr>
          <p:nvPr/>
        </p:nvCxnSpPr>
        <p:spPr>
          <a:xfrm flipH="1">
            <a:off x="211256" y="5271336"/>
            <a:ext cx="2050681" cy="0"/>
          </a:xfrm>
          <a:prstGeom prst="line">
            <a:avLst/>
          </a:prstGeom>
          <a:ln w="3810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A1892FAD-4494-4C50-BFE2-7EB494E9254E}"/>
              </a:ext>
            </a:extLst>
          </p:cNvPr>
          <p:cNvSpPr txBox="1"/>
          <p:nvPr/>
        </p:nvSpPr>
        <p:spPr>
          <a:xfrm>
            <a:off x="139740" y="2735382"/>
            <a:ext cx="2203410" cy="553998"/>
          </a:xfrm>
          <a:prstGeom prst="rect">
            <a:avLst/>
          </a:prstGeom>
          <a:noFill/>
          <a:ln w="3175">
            <a:noFill/>
            <a:prstDash val="dash"/>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Squelette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5C5858"/>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(Livrables : wireframes, etc.)</a:t>
            </a:r>
            <a:endPar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7" name="ZoneTexte 36">
            <a:extLst>
              <a:ext uri="{FF2B5EF4-FFF2-40B4-BE49-F238E27FC236}">
                <a16:creationId xmlns:a16="http://schemas.microsoft.com/office/drawing/2014/main" id="{0C156B03-D96C-4C13-81AF-5454B40180BA}"/>
              </a:ext>
            </a:extLst>
          </p:cNvPr>
          <p:cNvSpPr txBox="1"/>
          <p:nvPr/>
        </p:nvSpPr>
        <p:spPr>
          <a:xfrm>
            <a:off x="139740" y="1722749"/>
            <a:ext cx="1956682" cy="738664"/>
          </a:xfrm>
          <a:prstGeom prst="rect">
            <a:avLst/>
          </a:prstGeom>
          <a:noFill/>
          <a:ln>
            <a:noFill/>
            <a:prstDash val="solid"/>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Surface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5C5858"/>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(Livrables : maquettes, protos, etc.)</a:t>
            </a:r>
            <a:endParaRPr kumimoji="0" lang="fr-FR" sz="1800" b="1" i="0" u="none" strike="noStrike" kern="1200" cap="none" spc="0" normalizeH="0" baseline="0" noProof="0" dirty="0">
              <a:ln>
                <a:noFill/>
              </a:ln>
              <a:solidFill>
                <a:srgbClr val="5C5858"/>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40" name="Connecteur droit 39">
            <a:extLst>
              <a:ext uri="{FF2B5EF4-FFF2-40B4-BE49-F238E27FC236}">
                <a16:creationId xmlns:a16="http://schemas.microsoft.com/office/drawing/2014/main" id="{6291E3F6-FA69-4E77-AD41-093E752B31F4}"/>
              </a:ext>
            </a:extLst>
          </p:cNvPr>
          <p:cNvCxnSpPr>
            <a:cxnSpLocks/>
          </p:cNvCxnSpPr>
          <p:nvPr/>
        </p:nvCxnSpPr>
        <p:spPr>
          <a:xfrm flipH="1">
            <a:off x="152448" y="4563979"/>
            <a:ext cx="2050681" cy="0"/>
          </a:xfrm>
          <a:prstGeom prst="line">
            <a:avLst/>
          </a:prstGeom>
          <a:ln w="3810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3ED411E4-F5C6-4587-92F6-09722B04A302}"/>
              </a:ext>
            </a:extLst>
          </p:cNvPr>
          <p:cNvCxnSpPr>
            <a:cxnSpLocks/>
          </p:cNvCxnSpPr>
          <p:nvPr/>
        </p:nvCxnSpPr>
        <p:spPr>
          <a:xfrm flipH="1">
            <a:off x="152448" y="3617496"/>
            <a:ext cx="2050681" cy="0"/>
          </a:xfrm>
          <a:prstGeom prst="line">
            <a:avLst/>
          </a:prstGeom>
          <a:ln w="3810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A5D66BC-1602-4992-AFD6-0CFDB02D74F9}"/>
              </a:ext>
            </a:extLst>
          </p:cNvPr>
          <p:cNvCxnSpPr>
            <a:cxnSpLocks/>
          </p:cNvCxnSpPr>
          <p:nvPr/>
        </p:nvCxnSpPr>
        <p:spPr>
          <a:xfrm flipH="1">
            <a:off x="152448" y="2446421"/>
            <a:ext cx="2050681" cy="0"/>
          </a:xfrm>
          <a:prstGeom prst="line">
            <a:avLst/>
          </a:prstGeom>
          <a:ln w="3810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F8973A6E-E5B3-4F8D-9399-2FCD683D4E66}"/>
              </a:ext>
            </a:extLst>
          </p:cNvPr>
          <p:cNvCxnSpPr>
            <a:cxnSpLocks/>
          </p:cNvCxnSpPr>
          <p:nvPr/>
        </p:nvCxnSpPr>
        <p:spPr>
          <a:xfrm flipH="1">
            <a:off x="152447" y="1745698"/>
            <a:ext cx="2050681" cy="0"/>
          </a:xfrm>
          <a:prstGeom prst="line">
            <a:avLst/>
          </a:prstGeom>
          <a:ln w="3810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E50E527F-F323-4A64-8578-A280F8AA764C}"/>
              </a:ext>
            </a:extLst>
          </p:cNvPr>
          <p:cNvCxnSpPr>
            <a:cxnSpLocks/>
          </p:cNvCxnSpPr>
          <p:nvPr/>
        </p:nvCxnSpPr>
        <p:spPr>
          <a:xfrm flipH="1">
            <a:off x="152446" y="6208295"/>
            <a:ext cx="2050681" cy="0"/>
          </a:xfrm>
          <a:prstGeom prst="line">
            <a:avLst/>
          </a:prstGeom>
          <a:ln w="3810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520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6">
            <a:extLst>
              <a:ext uri="{FF2B5EF4-FFF2-40B4-BE49-F238E27FC236}">
                <a16:creationId xmlns:a16="http://schemas.microsoft.com/office/drawing/2014/main" id="{DD8D7E57-9BB8-455F-A02A-259B46BE345D}"/>
              </a:ext>
            </a:extLst>
          </p:cNvPr>
          <p:cNvSpPr>
            <a:spLocks noGrp="1"/>
          </p:cNvSpPr>
          <p:nvPr>
            <p:ph type="title"/>
          </p:nvPr>
        </p:nvSpPr>
        <p:spPr>
          <a:xfrm>
            <a:off x="4918892" y="365125"/>
            <a:ext cx="6434908" cy="1325563"/>
          </a:xfrm>
        </p:spPr>
        <p:txBody>
          <a:bodyPr/>
          <a:lstStyle/>
          <a:p>
            <a:r>
              <a:rPr lang="fr-FR" dirty="0"/>
              <a:t>3. Rédiger pour le Web</a:t>
            </a:r>
          </a:p>
        </p:txBody>
      </p:sp>
      <p:sp>
        <p:nvSpPr>
          <p:cNvPr id="4" name="Titre 3">
            <a:extLst>
              <a:ext uri="{FF2B5EF4-FFF2-40B4-BE49-F238E27FC236}">
                <a16:creationId xmlns:a16="http://schemas.microsoft.com/office/drawing/2014/main" id="{56071FEF-366F-49A0-83DE-721B3A2506FD}"/>
              </a:ext>
            </a:extLst>
          </p:cNvPr>
          <p:cNvSpPr txBox="1">
            <a:spLocks/>
          </p:cNvSpPr>
          <p:nvPr/>
        </p:nvSpPr>
        <p:spPr>
          <a:xfrm>
            <a:off x="4918892" y="1817689"/>
            <a:ext cx="7016433"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Architecture de l'information</a:t>
            </a:r>
          </a:p>
        </p:txBody>
      </p:sp>
      <p:pic>
        <p:nvPicPr>
          <p:cNvPr id="5" name="Image 4">
            <a:extLst>
              <a:ext uri="{FF2B5EF4-FFF2-40B4-BE49-F238E27FC236}">
                <a16:creationId xmlns:a16="http://schemas.microsoft.com/office/drawing/2014/main" id="{A442C687-CF33-41D2-A154-FD8F9D794A8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0"/>
            <a:ext cx="4511675" cy="6858000"/>
          </a:xfrm>
          <a:prstGeom prst="rect">
            <a:avLst/>
          </a:prstGeom>
        </p:spPr>
      </p:pic>
      <p:sp>
        <p:nvSpPr>
          <p:cNvPr id="6" name="Rectangle 5">
            <a:extLst>
              <a:ext uri="{FF2B5EF4-FFF2-40B4-BE49-F238E27FC236}">
                <a16:creationId xmlns:a16="http://schemas.microsoft.com/office/drawing/2014/main" id="{50DC422F-C662-4209-9ACF-C7FB08EDD3A1}"/>
              </a:ext>
            </a:extLst>
          </p:cNvPr>
          <p:cNvSpPr/>
          <p:nvPr/>
        </p:nvSpPr>
        <p:spPr>
          <a:xfrm>
            <a:off x="5065678" y="2537005"/>
            <a:ext cx="45719" cy="2246769"/>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B48066BE-C213-4081-B098-D9DA89C81E87}"/>
              </a:ext>
            </a:extLst>
          </p:cNvPr>
          <p:cNvSpPr txBox="1"/>
          <p:nvPr/>
        </p:nvSpPr>
        <p:spPr>
          <a:xfrm>
            <a:off x="5247940" y="2537005"/>
            <a:ext cx="6304781" cy="2554545"/>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L'art d'organiser les contenus et éléments d'interface pour </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donner au visiteur ce qu'il est venu chercher</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peut être différente sur web et mobile</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doit être adaptée aux comportements/tâches de l'utilisateur</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doit être adaptée aux objectifs </a:t>
            </a:r>
          </a:p>
          <a:p>
            <a:pPr marL="342900" indent="-342900">
              <a:buFont typeface="Wingdings" panose="05000000000000000000" pitchFamily="2" charset="2"/>
              <a:buChar char="§"/>
            </a:pPr>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Wingdings" panose="05000000000000000000" pitchFamily="2" charset="2"/>
              <a:buChar char="§"/>
            </a:pPr>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ZoneTexte 9">
            <a:extLst>
              <a:ext uri="{FF2B5EF4-FFF2-40B4-BE49-F238E27FC236}">
                <a16:creationId xmlns:a16="http://schemas.microsoft.com/office/drawing/2014/main" id="{F5BF31CD-59A1-47D1-92AB-C16049A4A97D}"/>
              </a:ext>
            </a:extLst>
          </p:cNvPr>
          <p:cNvSpPr txBox="1"/>
          <p:nvPr/>
        </p:nvSpPr>
        <p:spPr>
          <a:xfrm>
            <a:off x="4946566" y="4919458"/>
            <a:ext cx="6805614" cy="707886"/>
          </a:xfrm>
          <a:prstGeom prst="rect">
            <a:avLst/>
          </a:prstGeom>
          <a:noFill/>
        </p:spPr>
        <p:txBody>
          <a:bodyPr wrap="square" rtlCol="0">
            <a:spAutoFit/>
          </a:bodyPr>
          <a:lstStyle/>
          <a:p>
            <a:pPr marL="342900" indent="-342900">
              <a:buFont typeface="Wingdings" panose="05000000000000000000" pitchFamily="2" charset="2"/>
              <a:buChar char="è"/>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Livrables : inventaires de contenu, </a:t>
            </a:r>
            <a:r>
              <a:rPr lang="fr-FR" sz="2000" b="1" i="1" u="sng"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arborescences</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sitemaps</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etc.</a:t>
            </a:r>
          </a:p>
        </p:txBody>
      </p:sp>
    </p:spTree>
    <p:extLst>
      <p:ext uri="{BB962C8B-B14F-4D97-AF65-F5344CB8AC3E}">
        <p14:creationId xmlns:p14="http://schemas.microsoft.com/office/powerpoint/2010/main" val="4034773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6">
            <a:extLst>
              <a:ext uri="{FF2B5EF4-FFF2-40B4-BE49-F238E27FC236}">
                <a16:creationId xmlns:a16="http://schemas.microsoft.com/office/drawing/2014/main" id="{A642A469-7D50-4993-AD53-D0364E78ACA9}"/>
              </a:ext>
            </a:extLst>
          </p:cNvPr>
          <p:cNvSpPr>
            <a:spLocks noGrp="1"/>
          </p:cNvSpPr>
          <p:nvPr>
            <p:ph type="title"/>
          </p:nvPr>
        </p:nvSpPr>
        <p:spPr>
          <a:xfrm>
            <a:off x="835613" y="365125"/>
            <a:ext cx="6434908" cy="1325563"/>
          </a:xfrm>
        </p:spPr>
        <p:txBody>
          <a:bodyPr/>
          <a:lstStyle/>
          <a:p>
            <a:r>
              <a:rPr lang="fr-FR" dirty="0"/>
              <a:t>3. Rédiger pour le Web</a:t>
            </a:r>
          </a:p>
        </p:txBody>
      </p:sp>
      <p:sp>
        <p:nvSpPr>
          <p:cNvPr id="5" name="Titre 3">
            <a:extLst>
              <a:ext uri="{FF2B5EF4-FFF2-40B4-BE49-F238E27FC236}">
                <a16:creationId xmlns:a16="http://schemas.microsoft.com/office/drawing/2014/main" id="{1F974FDA-4229-4463-81E9-172A2782B3DE}"/>
              </a:ext>
            </a:extLst>
          </p:cNvPr>
          <p:cNvSpPr txBox="1">
            <a:spLocks/>
          </p:cNvSpPr>
          <p:nvPr/>
        </p:nvSpPr>
        <p:spPr>
          <a:xfrm>
            <a:off x="835614" y="1352471"/>
            <a:ext cx="6556698" cy="1075636"/>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Architecture de l'information : </a:t>
            </a:r>
          </a:p>
          <a:p>
            <a:r>
              <a:rPr lang="fr-FR" sz="2800" dirty="0"/>
              <a:t>créer une </a:t>
            </a:r>
            <a:r>
              <a:rPr lang="fr-FR" sz="2800" dirty="0">
                <a:solidFill>
                  <a:srgbClr val="F8680D"/>
                </a:solidFill>
              </a:rPr>
              <a:t>arborescence</a:t>
            </a:r>
          </a:p>
        </p:txBody>
      </p:sp>
      <p:sp>
        <p:nvSpPr>
          <p:cNvPr id="8" name="Rectangle 7">
            <a:extLst>
              <a:ext uri="{FF2B5EF4-FFF2-40B4-BE49-F238E27FC236}">
                <a16:creationId xmlns:a16="http://schemas.microsoft.com/office/drawing/2014/main" id="{F32D443F-9470-4AA0-9CD8-2742DEB11170}"/>
              </a:ext>
            </a:extLst>
          </p:cNvPr>
          <p:cNvSpPr/>
          <p:nvPr/>
        </p:nvSpPr>
        <p:spPr>
          <a:xfrm flipH="1">
            <a:off x="903273" y="2428108"/>
            <a:ext cx="45719" cy="269186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352633AB-EEF4-43BB-AE3B-C3B9809DFB91}"/>
              </a:ext>
            </a:extLst>
          </p:cNvPr>
          <p:cNvSpPr txBox="1"/>
          <p:nvPr/>
        </p:nvSpPr>
        <p:spPr>
          <a:xfrm>
            <a:off x="1141319" y="2565424"/>
            <a:ext cx="6510979" cy="2554545"/>
          </a:xfrm>
          <a:prstGeom prst="rect">
            <a:avLst/>
          </a:prstGeom>
          <a:noFill/>
        </p:spPr>
        <p:txBody>
          <a:bodyPr wrap="square" rtlCol="0">
            <a:spAutoFit/>
          </a:bodyPr>
          <a:lstStyle/>
          <a:p>
            <a:pPr marL="457200" indent="-457200">
              <a:buFont typeface="+mj-lt"/>
              <a:buAutoNum type="arabicPeriod"/>
            </a:pP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Analyser</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les besoins, comportements, attentes, etc.</a:t>
            </a:r>
          </a:p>
          <a:p>
            <a:pPr marL="457200" indent="-457200">
              <a:buFont typeface="+mj-lt"/>
              <a:buAutoNum type="arabicPeriod"/>
            </a:pP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Lister*</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les contenus disponibles (on/off line) et </a:t>
            </a: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enrichir</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la liste (par une analyse de la concurrence, un brainstorming, des enquêtes réalisées auprès de la cible, etc.) </a:t>
            </a:r>
          </a:p>
          <a:p>
            <a:pPr marL="457200" indent="-457200">
              <a:buFont typeface="+mj-lt"/>
              <a:buAutoNum type="arabicPeriod"/>
            </a:pP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Catégoriser</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et </a:t>
            </a: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hiérarchiser</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(voire </a:t>
            </a: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nommer</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ces contenus</a:t>
            </a:r>
          </a:p>
          <a:p>
            <a:pPr marL="457200" indent="-457200">
              <a:buFont typeface="+mj-lt"/>
              <a:buAutoNum type="arabicPeriod"/>
            </a:pP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Formaliser/Dessiner</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l'arborescence</a:t>
            </a:r>
          </a:p>
        </p:txBody>
      </p:sp>
      <p:sp>
        <p:nvSpPr>
          <p:cNvPr id="12" name="ZoneTexte 11">
            <a:extLst>
              <a:ext uri="{FF2B5EF4-FFF2-40B4-BE49-F238E27FC236}">
                <a16:creationId xmlns:a16="http://schemas.microsoft.com/office/drawing/2014/main" id="{59BE3454-6232-4DED-A229-1C43C1C64177}"/>
              </a:ext>
            </a:extLst>
          </p:cNvPr>
          <p:cNvSpPr txBox="1"/>
          <p:nvPr/>
        </p:nvSpPr>
        <p:spPr>
          <a:xfrm>
            <a:off x="874711" y="6030340"/>
            <a:ext cx="6805614" cy="338554"/>
          </a:xfrm>
          <a:prstGeom prst="rect">
            <a:avLst/>
          </a:prstGeom>
          <a:noFill/>
        </p:spPr>
        <p:txBody>
          <a:bodyPr wrap="square" rtlCol="0">
            <a:spAutoFit/>
          </a:bodyPr>
          <a:lstStyle/>
          <a:p>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Outil : générateur d'URL type </a:t>
            </a:r>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hlinkClick r:id="rId3"/>
              </a:rPr>
              <a:t>SEO Spider (</a:t>
            </a:r>
            <a:r>
              <a:rPr lang="fr-FR" sz="16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hlinkClick r:id="rId3"/>
              </a:rPr>
              <a:t>Screaming</a:t>
            </a:r>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hlinkClick r:id="rId3"/>
              </a:rPr>
              <a:t> </a:t>
            </a:r>
            <a:r>
              <a:rPr lang="fr-FR" sz="16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hlinkClick r:id="rId3"/>
              </a:rPr>
              <a:t>Frog</a:t>
            </a:r>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hlinkClick r:id="rId3"/>
              </a:rPr>
              <a:t>)</a:t>
            </a:r>
            <a:endPar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4" name="Image 13">
            <a:extLst>
              <a:ext uri="{FF2B5EF4-FFF2-40B4-BE49-F238E27FC236}">
                <a16:creationId xmlns:a16="http://schemas.microsoft.com/office/drawing/2014/main" id="{46BD9CDD-C586-406D-8DBF-C4DBF329E3E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7680324" y="0"/>
            <a:ext cx="4511675" cy="6858000"/>
          </a:xfrm>
          <a:prstGeom prst="rect">
            <a:avLst/>
          </a:prstGeom>
        </p:spPr>
      </p:pic>
      <p:sp>
        <p:nvSpPr>
          <p:cNvPr id="15" name="ZoneTexte 14">
            <a:extLst>
              <a:ext uri="{FF2B5EF4-FFF2-40B4-BE49-F238E27FC236}">
                <a16:creationId xmlns:a16="http://schemas.microsoft.com/office/drawing/2014/main" id="{1F697F6A-CA37-40E8-9B4A-E69172D81EF6}"/>
              </a:ext>
            </a:extLst>
          </p:cNvPr>
          <p:cNvSpPr txBox="1"/>
          <p:nvPr/>
        </p:nvSpPr>
        <p:spPr>
          <a:xfrm>
            <a:off x="860697" y="5317463"/>
            <a:ext cx="6805614" cy="400110"/>
          </a:xfrm>
          <a:prstGeom prst="rect">
            <a:avLst/>
          </a:prstGeom>
          <a:noFill/>
        </p:spPr>
        <p:txBody>
          <a:bodyPr wrap="square" rtlCol="0">
            <a:spAutoFit/>
          </a:bodyPr>
          <a:lstStyle/>
          <a:p>
            <a:pPr marL="342900" indent="-342900">
              <a:buFont typeface="Wingdings" panose="05000000000000000000" pitchFamily="2" charset="2"/>
              <a:buChar char="è"/>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Une méthode pour l'étape 3, le </a:t>
            </a:r>
            <a:r>
              <a:rPr lang="fr-FR" sz="2000" b="1"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tri des cartes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Tree>
    <p:extLst>
      <p:ext uri="{BB962C8B-B14F-4D97-AF65-F5344CB8AC3E}">
        <p14:creationId xmlns:p14="http://schemas.microsoft.com/office/powerpoint/2010/main" val="1906533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A4A2C45-EE24-4004-8C20-5BA11483AABA}"/>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p:blipFill>
        <p:spPr>
          <a:xfrm>
            <a:off x="0" y="0"/>
            <a:ext cx="4511675" cy="6858000"/>
          </a:xfrm>
          <a:prstGeom prst="rect">
            <a:avLst/>
          </a:prstGeom>
        </p:spPr>
      </p:pic>
      <p:sp>
        <p:nvSpPr>
          <p:cNvPr id="4" name="Titre 46">
            <a:extLst>
              <a:ext uri="{FF2B5EF4-FFF2-40B4-BE49-F238E27FC236}">
                <a16:creationId xmlns:a16="http://schemas.microsoft.com/office/drawing/2014/main" id="{899B1B68-60A1-4DCE-B531-98E04714FA0C}"/>
              </a:ext>
            </a:extLst>
          </p:cNvPr>
          <p:cNvSpPr>
            <a:spLocks noGrp="1"/>
          </p:cNvSpPr>
          <p:nvPr>
            <p:ph type="title"/>
          </p:nvPr>
        </p:nvSpPr>
        <p:spPr>
          <a:xfrm>
            <a:off x="4918892" y="365125"/>
            <a:ext cx="6434908" cy="1325563"/>
          </a:xfrm>
        </p:spPr>
        <p:txBody>
          <a:bodyPr/>
          <a:lstStyle/>
          <a:p>
            <a:r>
              <a:rPr lang="fr-FR" dirty="0"/>
              <a:t>3. Rédiger pour le Web</a:t>
            </a:r>
          </a:p>
        </p:txBody>
      </p:sp>
      <p:sp>
        <p:nvSpPr>
          <p:cNvPr id="5" name="Titre 3">
            <a:extLst>
              <a:ext uri="{FF2B5EF4-FFF2-40B4-BE49-F238E27FC236}">
                <a16:creationId xmlns:a16="http://schemas.microsoft.com/office/drawing/2014/main" id="{E3809687-9E77-4B5C-9BA3-65178D7EEAE9}"/>
              </a:ext>
            </a:extLst>
          </p:cNvPr>
          <p:cNvSpPr txBox="1">
            <a:spLocks/>
          </p:cNvSpPr>
          <p:nvPr/>
        </p:nvSpPr>
        <p:spPr>
          <a:xfrm>
            <a:off x="4918892" y="1817689"/>
            <a:ext cx="7016433"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Méthode du tri des cartes</a:t>
            </a:r>
          </a:p>
        </p:txBody>
      </p:sp>
      <p:sp>
        <p:nvSpPr>
          <p:cNvPr id="6" name="ZoneTexte 5">
            <a:extLst>
              <a:ext uri="{FF2B5EF4-FFF2-40B4-BE49-F238E27FC236}">
                <a16:creationId xmlns:a16="http://schemas.microsoft.com/office/drawing/2014/main" id="{2507F638-DADB-43FE-83B9-803B9D55778D}"/>
              </a:ext>
            </a:extLst>
          </p:cNvPr>
          <p:cNvSpPr txBox="1"/>
          <p:nvPr/>
        </p:nvSpPr>
        <p:spPr>
          <a:xfrm>
            <a:off x="5281859" y="2358788"/>
            <a:ext cx="6188246" cy="3785652"/>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Catégorisation, hiérarchisation et nommage des contenus avec l'aide des utilisateurs finaux </a:t>
            </a:r>
          </a:p>
          <a:p>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Préparation</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 </a:t>
            </a:r>
          </a:p>
          <a:p>
            <a:pPr marL="546100"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Créer des groupes de 3/4 participants choisis parmi les utilisateurs finaux</a:t>
            </a:r>
          </a:p>
          <a:p>
            <a:pPr marL="546100"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(Facultatif) Des cartes/un post-</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its</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chacun portant le nom d'un contenu du site</a:t>
            </a:r>
          </a:p>
          <a:p>
            <a:pPr marL="546100"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Une série de cartes/post-</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its</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non libellés</a:t>
            </a:r>
          </a:p>
          <a:p>
            <a:pPr marL="546100"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Définir un mode de tri </a:t>
            </a:r>
          </a:p>
          <a:p>
            <a:pPr marL="1003300" lvl="1"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Ouvert : les catégories sont libres</a:t>
            </a:r>
          </a:p>
          <a:p>
            <a:pPr marL="1003300" lvl="1"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Fermé : les catégories sont préexistantes</a:t>
            </a:r>
          </a:p>
        </p:txBody>
      </p:sp>
      <p:sp>
        <p:nvSpPr>
          <p:cNvPr id="7" name="Rectangle 6">
            <a:extLst>
              <a:ext uri="{FF2B5EF4-FFF2-40B4-BE49-F238E27FC236}">
                <a16:creationId xmlns:a16="http://schemas.microsoft.com/office/drawing/2014/main" id="{2D4C5A53-7457-4C73-86A9-184CA56AF0F6}"/>
              </a:ext>
            </a:extLst>
          </p:cNvPr>
          <p:cNvSpPr/>
          <p:nvPr/>
        </p:nvSpPr>
        <p:spPr>
          <a:xfrm>
            <a:off x="5016500" y="2308407"/>
            <a:ext cx="45719" cy="3948327"/>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7522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A4A2C45-EE24-4004-8C20-5BA11483AABA}"/>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p:blipFill>
        <p:spPr>
          <a:xfrm>
            <a:off x="0" y="0"/>
            <a:ext cx="4511675" cy="6858000"/>
          </a:xfrm>
          <a:prstGeom prst="rect">
            <a:avLst/>
          </a:prstGeom>
        </p:spPr>
      </p:pic>
      <p:sp>
        <p:nvSpPr>
          <p:cNvPr id="4" name="Titre 46">
            <a:extLst>
              <a:ext uri="{FF2B5EF4-FFF2-40B4-BE49-F238E27FC236}">
                <a16:creationId xmlns:a16="http://schemas.microsoft.com/office/drawing/2014/main" id="{899B1B68-60A1-4DCE-B531-98E04714FA0C}"/>
              </a:ext>
            </a:extLst>
          </p:cNvPr>
          <p:cNvSpPr>
            <a:spLocks noGrp="1"/>
          </p:cNvSpPr>
          <p:nvPr>
            <p:ph type="title"/>
          </p:nvPr>
        </p:nvSpPr>
        <p:spPr>
          <a:xfrm>
            <a:off x="4918892" y="365125"/>
            <a:ext cx="6434908" cy="1325563"/>
          </a:xfrm>
        </p:spPr>
        <p:txBody>
          <a:bodyPr/>
          <a:lstStyle/>
          <a:p>
            <a:r>
              <a:rPr lang="fr-FR" dirty="0"/>
              <a:t>3. Rédiger pour le Web</a:t>
            </a:r>
          </a:p>
        </p:txBody>
      </p:sp>
      <p:sp>
        <p:nvSpPr>
          <p:cNvPr id="5" name="Titre 3">
            <a:extLst>
              <a:ext uri="{FF2B5EF4-FFF2-40B4-BE49-F238E27FC236}">
                <a16:creationId xmlns:a16="http://schemas.microsoft.com/office/drawing/2014/main" id="{E3809687-9E77-4B5C-9BA3-65178D7EEAE9}"/>
              </a:ext>
            </a:extLst>
          </p:cNvPr>
          <p:cNvSpPr txBox="1">
            <a:spLocks/>
          </p:cNvSpPr>
          <p:nvPr/>
        </p:nvSpPr>
        <p:spPr>
          <a:xfrm>
            <a:off x="4918892" y="1817689"/>
            <a:ext cx="7016433"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Méthode du tri des cartes</a:t>
            </a:r>
          </a:p>
        </p:txBody>
      </p:sp>
      <p:sp>
        <p:nvSpPr>
          <p:cNvPr id="6" name="ZoneTexte 5">
            <a:extLst>
              <a:ext uri="{FF2B5EF4-FFF2-40B4-BE49-F238E27FC236}">
                <a16:creationId xmlns:a16="http://schemas.microsoft.com/office/drawing/2014/main" id="{2507F638-DADB-43FE-83B9-803B9D55778D}"/>
              </a:ext>
            </a:extLst>
          </p:cNvPr>
          <p:cNvSpPr txBox="1"/>
          <p:nvPr/>
        </p:nvSpPr>
        <p:spPr>
          <a:xfrm>
            <a:off x="5281859" y="2358788"/>
            <a:ext cx="6525130" cy="2554545"/>
          </a:xfrm>
          <a:prstGeom prst="rect">
            <a:avLst/>
          </a:prstGeom>
          <a:noFill/>
        </p:spPr>
        <p:txBody>
          <a:bodyPr wrap="square" rtlCol="0">
            <a:spAutoFit/>
          </a:bodyPr>
          <a:lstStyle/>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Déroulement</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 </a:t>
            </a:r>
          </a:p>
          <a:p>
            <a:pPr marL="660400"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(Facultatif) Lister les contenus à placer sur le site</a:t>
            </a:r>
          </a:p>
          <a:p>
            <a:pPr marL="660400"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Regrouper les contenus "qui vont ensemble" </a:t>
            </a:r>
          </a:p>
          <a:p>
            <a:pPr marL="660400"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Ordonner les contenus dans chaque groupe en fonction de leur importance pour les utilisateurs</a:t>
            </a:r>
          </a:p>
          <a:p>
            <a:pPr marL="660400"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Nommer les groupes</a:t>
            </a:r>
          </a:p>
          <a:p>
            <a:pPr marL="660400"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Ordonner les groupes en fonction de leur importance pour les utilisateurs</a:t>
            </a:r>
          </a:p>
        </p:txBody>
      </p:sp>
      <p:sp>
        <p:nvSpPr>
          <p:cNvPr id="8" name="Rectangle 7">
            <a:extLst>
              <a:ext uri="{FF2B5EF4-FFF2-40B4-BE49-F238E27FC236}">
                <a16:creationId xmlns:a16="http://schemas.microsoft.com/office/drawing/2014/main" id="{00D350E6-E0A1-467E-A8E0-1C9D82F205F7}"/>
              </a:ext>
            </a:extLst>
          </p:cNvPr>
          <p:cNvSpPr/>
          <p:nvPr/>
        </p:nvSpPr>
        <p:spPr>
          <a:xfrm>
            <a:off x="5016500" y="2308407"/>
            <a:ext cx="45719" cy="2841109"/>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89851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6637A05-FBFF-4ACB-ADDD-9CA8B7A5C8AC}"/>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p:blipFill>
        <p:spPr>
          <a:xfrm>
            <a:off x="0" y="0"/>
            <a:ext cx="4511675" cy="6858000"/>
          </a:xfrm>
          <a:prstGeom prst="rect">
            <a:avLst/>
          </a:prstGeom>
        </p:spPr>
      </p:pic>
      <p:sp>
        <p:nvSpPr>
          <p:cNvPr id="4" name="Titre 46">
            <a:extLst>
              <a:ext uri="{FF2B5EF4-FFF2-40B4-BE49-F238E27FC236}">
                <a16:creationId xmlns:a16="http://schemas.microsoft.com/office/drawing/2014/main" id="{FF45FDC7-2BD7-4607-967F-15195575C2F3}"/>
              </a:ext>
            </a:extLst>
          </p:cNvPr>
          <p:cNvSpPr>
            <a:spLocks noGrp="1"/>
          </p:cNvSpPr>
          <p:nvPr>
            <p:ph type="title"/>
          </p:nvPr>
        </p:nvSpPr>
        <p:spPr>
          <a:xfrm>
            <a:off x="4918892" y="365125"/>
            <a:ext cx="6434908" cy="1325563"/>
          </a:xfrm>
        </p:spPr>
        <p:txBody>
          <a:bodyPr/>
          <a:lstStyle/>
          <a:p>
            <a:r>
              <a:rPr lang="fr-FR" dirty="0"/>
              <a:t>3. Rédiger pour le Web</a:t>
            </a:r>
          </a:p>
        </p:txBody>
      </p:sp>
      <p:sp>
        <p:nvSpPr>
          <p:cNvPr id="5" name="Titre 3">
            <a:extLst>
              <a:ext uri="{FF2B5EF4-FFF2-40B4-BE49-F238E27FC236}">
                <a16:creationId xmlns:a16="http://schemas.microsoft.com/office/drawing/2014/main" id="{69040748-B6B0-41BA-8C29-12B92FBC44D5}"/>
              </a:ext>
            </a:extLst>
          </p:cNvPr>
          <p:cNvSpPr txBox="1">
            <a:spLocks/>
          </p:cNvSpPr>
          <p:nvPr/>
        </p:nvSpPr>
        <p:spPr>
          <a:xfrm>
            <a:off x="4918892" y="1817689"/>
            <a:ext cx="7016433"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Méthode du tri des cartes : l'exercice !</a:t>
            </a:r>
          </a:p>
        </p:txBody>
      </p:sp>
      <p:sp>
        <p:nvSpPr>
          <p:cNvPr id="6" name="ZoneTexte 5">
            <a:extLst>
              <a:ext uri="{FF2B5EF4-FFF2-40B4-BE49-F238E27FC236}">
                <a16:creationId xmlns:a16="http://schemas.microsoft.com/office/drawing/2014/main" id="{DFD600A6-CBE1-4F24-98BC-43C579EB6764}"/>
              </a:ext>
            </a:extLst>
          </p:cNvPr>
          <p:cNvSpPr txBox="1"/>
          <p:nvPr/>
        </p:nvSpPr>
        <p:spPr>
          <a:xfrm>
            <a:off x="5281859" y="2358788"/>
            <a:ext cx="6188246" cy="3785652"/>
          </a:xfrm>
          <a:prstGeom prst="rect">
            <a:avLst/>
          </a:prstGeom>
          <a:noFill/>
        </p:spPr>
        <p:txBody>
          <a:bodyPr wrap="square" rtlCol="0">
            <a:spAutoFit/>
          </a:bodyPr>
          <a:lstStyle/>
          <a:p>
            <a:pPr marL="546100"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Un tri par salles de réunion privée (répartition aléatoire)</a:t>
            </a:r>
          </a:p>
          <a:p>
            <a:pPr marL="546100"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Chaque salle va disposer d'un tableau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trello</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contenant une liste (vide) pour les contenus</a:t>
            </a:r>
          </a:p>
          <a:p>
            <a:pPr marL="546100" indent="-342900">
              <a:buFont typeface="Arial" panose="020B0604020202020204" pitchFamily="34" charset="0"/>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Travail par groupes : </a:t>
            </a:r>
          </a:p>
          <a:p>
            <a:pPr marL="1117600" lvl="1"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Lister les contenus pour le web et pour le mobile (si besoin)</a:t>
            </a:r>
          </a:p>
          <a:p>
            <a:pPr marL="1117600" lvl="1"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Mettre en œuvre la méthode du tri des cartes</a:t>
            </a:r>
          </a:p>
          <a:p>
            <a:pPr marL="1117600" lvl="1"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Imprimer votre tableau en PDF</a:t>
            </a:r>
          </a:p>
          <a:p>
            <a:pPr marL="1117600" lvl="1"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Présenter le tri devant le groupe classe</a:t>
            </a:r>
          </a:p>
          <a:p>
            <a:pPr marL="1117600" lvl="1"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Rendre le PDF sur Moodle</a:t>
            </a:r>
          </a:p>
        </p:txBody>
      </p:sp>
      <p:sp>
        <p:nvSpPr>
          <p:cNvPr id="11" name="Rectangle 10">
            <a:extLst>
              <a:ext uri="{FF2B5EF4-FFF2-40B4-BE49-F238E27FC236}">
                <a16:creationId xmlns:a16="http://schemas.microsoft.com/office/drawing/2014/main" id="{CADDFDCE-CD13-45E2-9A20-37DC1A7B9CE6}"/>
              </a:ext>
            </a:extLst>
          </p:cNvPr>
          <p:cNvSpPr/>
          <p:nvPr/>
        </p:nvSpPr>
        <p:spPr>
          <a:xfrm>
            <a:off x="5016500" y="2308407"/>
            <a:ext cx="45719" cy="3948327"/>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8099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F7EADFB1-8409-4E1A-83A8-5790325EAF1F}"/>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21988"/>
          <a:stretch/>
        </p:blipFill>
        <p:spPr>
          <a:xfrm>
            <a:off x="0" y="-1507960"/>
            <a:ext cx="12192000" cy="8365960"/>
          </a:xfrm>
          <a:prstGeom prst="rect">
            <a:avLst/>
          </a:prstGeom>
        </p:spPr>
      </p:pic>
      <p:sp>
        <p:nvSpPr>
          <p:cNvPr id="12" name="Titre 1">
            <a:extLst>
              <a:ext uri="{FF2B5EF4-FFF2-40B4-BE49-F238E27FC236}">
                <a16:creationId xmlns:a16="http://schemas.microsoft.com/office/drawing/2014/main" id="{D2CA44E1-B5C2-43F9-BC6B-10A79B6AAE25}"/>
              </a:ext>
            </a:extLst>
          </p:cNvPr>
          <p:cNvSpPr txBox="1">
            <a:spLocks/>
          </p:cNvSpPr>
          <p:nvPr/>
        </p:nvSpPr>
        <p:spPr>
          <a:xfrm>
            <a:off x="0" y="0"/>
            <a:ext cx="12192000" cy="6857999"/>
          </a:xfrm>
          <a:prstGeom prst="rect">
            <a:avLst/>
          </a:prstGeom>
          <a:solidFill>
            <a:srgbClr val="080808">
              <a:alpha val="74118"/>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4800" dirty="0">
                <a:solidFill>
                  <a:schemeClr val="bg1"/>
                </a:solidFill>
              </a:rPr>
              <a:t>Tri des cartes : le cas de votre </a:t>
            </a:r>
          </a:p>
          <a:p>
            <a:pPr algn="ctr"/>
            <a:r>
              <a:rPr lang="fr-FR" sz="4800" dirty="0">
                <a:solidFill>
                  <a:schemeClr val="bg1"/>
                </a:solidFill>
              </a:rPr>
              <a:t>Cinéma de quartier !</a:t>
            </a:r>
          </a:p>
          <a:p>
            <a:pPr algn="ctr"/>
            <a:endParaRPr lang="fr-FR" sz="4800" dirty="0">
              <a:solidFill>
                <a:schemeClr val="bg1"/>
              </a:solidFill>
            </a:endParaRPr>
          </a:p>
          <a:p>
            <a:pPr algn="ctr"/>
            <a:endParaRPr lang="fr-FR" sz="4800" dirty="0">
              <a:solidFill>
                <a:schemeClr val="bg1"/>
              </a:solidFill>
            </a:endParaRPr>
          </a:p>
          <a:p>
            <a:pPr algn="ctr"/>
            <a:endParaRPr lang="fr-FR" sz="4800" dirty="0">
              <a:solidFill>
                <a:schemeClr val="bg1"/>
              </a:solidFill>
            </a:endParaRPr>
          </a:p>
        </p:txBody>
      </p:sp>
      <p:sp>
        <p:nvSpPr>
          <p:cNvPr id="9" name="ZoneTexte 8">
            <a:extLst>
              <a:ext uri="{FF2B5EF4-FFF2-40B4-BE49-F238E27FC236}">
                <a16:creationId xmlns:a16="http://schemas.microsoft.com/office/drawing/2014/main" id="{9884A844-7EC0-464C-8EE1-42451C489E5F}"/>
              </a:ext>
            </a:extLst>
          </p:cNvPr>
          <p:cNvSpPr txBox="1"/>
          <p:nvPr/>
        </p:nvSpPr>
        <p:spPr>
          <a:xfrm>
            <a:off x="4186989" y="3517119"/>
            <a:ext cx="5213685" cy="2308324"/>
          </a:xfrm>
          <a:prstGeom prst="rect">
            <a:avLst/>
          </a:prstGeom>
          <a:noFill/>
        </p:spPr>
        <p:txBody>
          <a:bodyPr wrap="square">
            <a:spAutoFit/>
          </a:bodyPr>
          <a:lstStyle/>
          <a:p>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Salle 1 : </a:t>
            </a: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https://cutt.ly/7jAieEe</a:t>
            </a:r>
            <a:endPar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Salle 2 : </a:t>
            </a: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https://cutt.ly/JjAu3nL</a:t>
            </a:r>
            <a:endPar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Salle 3 : </a:t>
            </a: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6">
                  <a:extLst>
                    <a:ext uri="{A12FA001-AC4F-418D-AE19-62706E023703}">
                      <ahyp:hlinkClr xmlns:ahyp="http://schemas.microsoft.com/office/drawing/2018/hyperlinkcolor" val="tx"/>
                    </a:ext>
                  </a:extLst>
                </a:hlinkClick>
              </a:rPr>
              <a:t>https://cutt.ly/NjAuCmT</a:t>
            </a:r>
            <a:endPar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Salle 4 : </a:t>
            </a: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7">
                  <a:extLst>
                    <a:ext uri="{A12FA001-AC4F-418D-AE19-62706E023703}">
                      <ahyp:hlinkClr xmlns:ahyp="http://schemas.microsoft.com/office/drawing/2018/hyperlinkcolor" val="tx"/>
                    </a:ext>
                  </a:extLst>
                </a:hlinkClick>
              </a:rPr>
              <a:t>https://cutt.ly/sjAuZwg</a:t>
            </a:r>
            <a:endPar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Salle 5 : </a:t>
            </a: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8">
                  <a:extLst>
                    <a:ext uri="{A12FA001-AC4F-418D-AE19-62706E023703}">
                      <ahyp:hlinkClr xmlns:ahyp="http://schemas.microsoft.com/office/drawing/2018/hyperlinkcolor" val="tx"/>
                    </a:ext>
                  </a:extLst>
                </a:hlinkClick>
              </a:rPr>
              <a:t>https://cutt.ly/ZjAuHbx</a:t>
            </a:r>
            <a:endPar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Salle 6 : </a:t>
            </a: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9">
                  <a:extLst>
                    <a:ext uri="{A12FA001-AC4F-418D-AE19-62706E023703}">
                      <ahyp:hlinkClr xmlns:ahyp="http://schemas.microsoft.com/office/drawing/2018/hyperlinkcolor" val="tx"/>
                    </a:ext>
                  </a:extLst>
                </a:hlinkClick>
              </a:rPr>
              <a:t>https://cutt.ly/HjAuDC7</a:t>
            </a:r>
            <a:endPar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Salle 7 : </a:t>
            </a: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10">
                  <a:extLst>
                    <a:ext uri="{A12FA001-AC4F-418D-AE19-62706E023703}">
                      <ahyp:hlinkClr xmlns:ahyp="http://schemas.microsoft.com/office/drawing/2018/hyperlinkcolor" val="tx"/>
                    </a:ext>
                  </a:extLst>
                </a:hlinkClick>
              </a:rPr>
              <a:t>https://cutt.ly/HjAuOz7</a:t>
            </a: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p>
          <a:p>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Salle 8 : </a:t>
            </a: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11">
                  <a:extLst>
                    <a:ext uri="{A12FA001-AC4F-418D-AE19-62706E023703}">
                      <ahyp:hlinkClr xmlns:ahyp="http://schemas.microsoft.com/office/drawing/2018/hyperlinkcolor" val="tx"/>
                    </a:ext>
                  </a:extLst>
                </a:hlinkClick>
              </a:rPr>
              <a:t>https://cutt.ly/sjAuWMc</a:t>
            </a:r>
            <a:endPar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8829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re 46">
            <a:extLst>
              <a:ext uri="{FF2B5EF4-FFF2-40B4-BE49-F238E27FC236}">
                <a16:creationId xmlns:a16="http://schemas.microsoft.com/office/drawing/2014/main" id="{5BDF6C94-E654-4F69-8DE7-F3B6B208D820}"/>
              </a:ext>
            </a:extLst>
          </p:cNvPr>
          <p:cNvSpPr>
            <a:spLocks noGrp="1"/>
          </p:cNvSpPr>
          <p:nvPr>
            <p:ph type="title"/>
          </p:nvPr>
        </p:nvSpPr>
        <p:spPr/>
        <p:txBody>
          <a:bodyPr/>
          <a:lstStyle/>
          <a:p>
            <a:r>
              <a:rPr lang="fr-FR" dirty="0"/>
              <a:t>1. Qu'est-ce que la rédaction Web ?</a:t>
            </a:r>
          </a:p>
        </p:txBody>
      </p:sp>
      <p:sp>
        <p:nvSpPr>
          <p:cNvPr id="55" name="Titre 3">
            <a:extLst>
              <a:ext uri="{FF2B5EF4-FFF2-40B4-BE49-F238E27FC236}">
                <a16:creationId xmlns:a16="http://schemas.microsoft.com/office/drawing/2014/main" id="{45149ACB-F6A1-42E4-8474-D7F7AB085CD5}"/>
              </a:ext>
            </a:extLst>
          </p:cNvPr>
          <p:cNvSpPr txBox="1">
            <a:spLocks/>
          </p:cNvSpPr>
          <p:nvPr/>
        </p:nvSpPr>
        <p:spPr>
          <a:xfrm>
            <a:off x="838199" y="1817689"/>
            <a:ext cx="10117017"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La création de contenu en vue de son affichage dans une page Web</a:t>
            </a:r>
          </a:p>
        </p:txBody>
      </p:sp>
      <p:sp>
        <p:nvSpPr>
          <p:cNvPr id="23" name="ZoneTexte 22">
            <a:extLst>
              <a:ext uri="{FF2B5EF4-FFF2-40B4-BE49-F238E27FC236}">
                <a16:creationId xmlns:a16="http://schemas.microsoft.com/office/drawing/2014/main" id="{9FA4460F-3A7D-4C1F-B17E-5870A198FBCD}"/>
              </a:ext>
            </a:extLst>
          </p:cNvPr>
          <p:cNvSpPr txBox="1"/>
          <p:nvPr/>
        </p:nvSpPr>
        <p:spPr>
          <a:xfrm>
            <a:off x="1223207" y="2466051"/>
            <a:ext cx="8613627" cy="707886"/>
          </a:xfrm>
          <a:prstGeom prst="rect">
            <a:avLst/>
          </a:prstGeom>
          <a:noFill/>
        </p:spPr>
        <p:txBody>
          <a:bodyPr wrap="square" rtlCol="0">
            <a:spAutoFit/>
          </a:bodyPr>
          <a:lstStyle/>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contenu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tous les éléments d'information : texte, images, sons, vidéos, interactivité, titres, CTA, liens, etc.</a:t>
            </a:r>
          </a:p>
        </p:txBody>
      </p:sp>
      <p:sp>
        <p:nvSpPr>
          <p:cNvPr id="72" name="Rectangle 71">
            <a:extLst>
              <a:ext uri="{FF2B5EF4-FFF2-40B4-BE49-F238E27FC236}">
                <a16:creationId xmlns:a16="http://schemas.microsoft.com/office/drawing/2014/main" id="{6A94B1AA-A488-4924-A16F-DEFA85399295}"/>
              </a:ext>
            </a:extLst>
          </p:cNvPr>
          <p:cNvSpPr/>
          <p:nvPr/>
        </p:nvSpPr>
        <p:spPr>
          <a:xfrm>
            <a:off x="984985" y="2291345"/>
            <a:ext cx="56024" cy="2252775"/>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EEDB1173-694B-4509-8B2E-CDDCB9A5F4E0}"/>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59402" y="4789589"/>
            <a:ext cx="12403802" cy="2182711"/>
          </a:xfrm>
          <a:prstGeom prst="rect">
            <a:avLst/>
          </a:prstGeom>
          <a:ln>
            <a:solidFill>
              <a:srgbClr val="5C5858"/>
            </a:solidFill>
          </a:ln>
        </p:spPr>
      </p:pic>
      <p:sp>
        <p:nvSpPr>
          <p:cNvPr id="12" name="ZoneTexte 11">
            <a:extLst>
              <a:ext uri="{FF2B5EF4-FFF2-40B4-BE49-F238E27FC236}">
                <a16:creationId xmlns:a16="http://schemas.microsoft.com/office/drawing/2014/main" id="{4A2AF61D-2639-47E4-B9B4-49E8713F4450}"/>
              </a:ext>
            </a:extLst>
          </p:cNvPr>
          <p:cNvSpPr txBox="1"/>
          <p:nvPr/>
        </p:nvSpPr>
        <p:spPr>
          <a:xfrm>
            <a:off x="1223207" y="3466067"/>
            <a:ext cx="8423021" cy="70788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e</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n rédaction web, on travaille sur du contenu destiné à être intégré dans une plateforme précise !</a:t>
            </a:r>
          </a:p>
        </p:txBody>
      </p:sp>
    </p:spTree>
    <p:extLst>
      <p:ext uri="{BB962C8B-B14F-4D97-AF65-F5344CB8AC3E}">
        <p14:creationId xmlns:p14="http://schemas.microsoft.com/office/powerpoint/2010/main" val="3982846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3">
            <a:extLst>
              <a:ext uri="{FF2B5EF4-FFF2-40B4-BE49-F238E27FC236}">
                <a16:creationId xmlns:a16="http://schemas.microsoft.com/office/drawing/2014/main" id="{C2ACBCE5-F9EC-4FBC-902D-D62EC35053F2}"/>
              </a:ext>
            </a:extLst>
          </p:cNvPr>
          <p:cNvSpPr txBox="1">
            <a:spLocks/>
          </p:cNvSpPr>
          <p:nvPr/>
        </p:nvSpPr>
        <p:spPr>
          <a:xfrm>
            <a:off x="835614" y="1528933"/>
            <a:ext cx="6556698" cy="1075636"/>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Rédiger le contenu  : les étapes</a:t>
            </a:r>
            <a:endParaRPr lang="fr-FR" sz="2800" dirty="0">
              <a:solidFill>
                <a:srgbClr val="F8680D"/>
              </a:solidFill>
            </a:endParaRPr>
          </a:p>
        </p:txBody>
      </p:sp>
      <p:sp>
        <p:nvSpPr>
          <p:cNvPr id="12" name="Rectangle 11">
            <a:extLst>
              <a:ext uri="{FF2B5EF4-FFF2-40B4-BE49-F238E27FC236}">
                <a16:creationId xmlns:a16="http://schemas.microsoft.com/office/drawing/2014/main" id="{D43D990A-770C-4806-A691-B3D155BF972D}"/>
              </a:ext>
            </a:extLst>
          </p:cNvPr>
          <p:cNvSpPr/>
          <p:nvPr/>
        </p:nvSpPr>
        <p:spPr>
          <a:xfrm flipH="1">
            <a:off x="903272" y="2444150"/>
            <a:ext cx="45719" cy="3121938"/>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72840080-E9DD-4BC2-8D7D-16D9192E5E08}"/>
              </a:ext>
            </a:extLst>
          </p:cNvPr>
          <p:cNvSpPr txBox="1"/>
          <p:nvPr/>
        </p:nvSpPr>
        <p:spPr>
          <a:xfrm>
            <a:off x="1141319" y="2405004"/>
            <a:ext cx="6556698" cy="3170099"/>
          </a:xfrm>
          <a:prstGeom prst="rect">
            <a:avLst/>
          </a:prstGeom>
          <a:noFill/>
        </p:spPr>
        <p:txBody>
          <a:bodyPr wrap="square" rtlCol="0">
            <a:spAutoFit/>
          </a:bodyPr>
          <a:lstStyle/>
          <a:p>
            <a:pPr marL="457200" indent="-457200">
              <a:buFont typeface="+mj-lt"/>
              <a:buAutoNum type="arabicPeriod"/>
            </a:pP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Déterminer l'angle d'attaque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(humain, économique, politique, etc.)</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en fonction de votre cible (et de vos objectifs) </a:t>
            </a:r>
          </a:p>
          <a:p>
            <a:pPr marL="457200" indent="-457200">
              <a:buFont typeface="+mj-lt"/>
              <a:buAutoNum type="arabicPeriod"/>
            </a:pP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Rédiger le message essentiel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(en 2 ou 3 phrases). Pensez aux QQOQC(C)P (Quand, Qui, Où, Comment, Combien, Pourquoi) !</a:t>
            </a:r>
          </a:p>
          <a:p>
            <a:pPr marL="457200" indent="-457200">
              <a:buFont typeface="+mj-lt"/>
              <a:buAutoNum type="arabicPeriod"/>
            </a:pP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(facultatif) </a:t>
            </a: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Choisir le genre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(interview, reportage, dossier, etc.)</a:t>
            </a:r>
          </a:p>
          <a:p>
            <a:pPr marL="457200" indent="-457200">
              <a:buFont typeface="+mj-lt"/>
              <a:buAutoNum type="arabicPeriod"/>
            </a:pP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Définir le plan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(6 principaux types)</a:t>
            </a:r>
          </a:p>
          <a:p>
            <a:pPr marL="457200" indent="-457200">
              <a:buFont typeface="+mj-lt"/>
              <a:buAutoNum type="arabicPeriod"/>
            </a:pP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Rédiger</a:t>
            </a:r>
          </a:p>
        </p:txBody>
      </p:sp>
      <p:sp>
        <p:nvSpPr>
          <p:cNvPr id="14" name="ZoneTexte 13">
            <a:extLst>
              <a:ext uri="{FF2B5EF4-FFF2-40B4-BE49-F238E27FC236}">
                <a16:creationId xmlns:a16="http://schemas.microsoft.com/office/drawing/2014/main" id="{2E7C6AFB-2538-49DC-8B86-B747A4684CC8}"/>
              </a:ext>
            </a:extLst>
          </p:cNvPr>
          <p:cNvSpPr txBox="1"/>
          <p:nvPr/>
        </p:nvSpPr>
        <p:spPr>
          <a:xfrm>
            <a:off x="160421" y="6337393"/>
            <a:ext cx="6990515" cy="523220"/>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Source : I. Canivet (2017). "</a:t>
            </a:r>
            <a:r>
              <a:rPr lang="fr-FR" sz="1400" i="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Bien rédiger pour le web. Stratégie de contenu pour améliorer son référencement naturel</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Eyrolles, 4</a:t>
            </a:r>
            <a:r>
              <a:rPr lang="fr-FR" sz="1400" baseline="30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ème</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édition. </a:t>
            </a:r>
          </a:p>
        </p:txBody>
      </p:sp>
      <p:sp>
        <p:nvSpPr>
          <p:cNvPr id="18" name="ZoneTexte 17">
            <a:extLst>
              <a:ext uri="{FF2B5EF4-FFF2-40B4-BE49-F238E27FC236}">
                <a16:creationId xmlns:a16="http://schemas.microsoft.com/office/drawing/2014/main" id="{8AE36E2A-9405-48B7-BA57-55C08A1407DF}"/>
              </a:ext>
            </a:extLst>
          </p:cNvPr>
          <p:cNvSpPr txBox="1"/>
          <p:nvPr/>
        </p:nvSpPr>
        <p:spPr>
          <a:xfrm>
            <a:off x="903273" y="5628575"/>
            <a:ext cx="6535675" cy="646331"/>
          </a:xfrm>
          <a:prstGeom prst="rect">
            <a:avLst/>
          </a:prstGeom>
          <a:noFill/>
        </p:spPr>
        <p:txBody>
          <a:bodyPr wrap="square" rtlCol="0">
            <a:spAutoFit/>
          </a:bodyPr>
          <a:lstStyle/>
          <a:p>
            <a:r>
              <a:rPr lang="fr-FR" dirty="0">
                <a:latin typeface="Open Sans Light" panose="020B0306030504020204" pitchFamily="34" charset="0"/>
                <a:ea typeface="Open Sans Light" panose="020B0306030504020204" pitchFamily="34" charset="0"/>
                <a:cs typeface="Open Sans Light" panose="020B0306030504020204" pitchFamily="34" charset="0"/>
              </a:rPr>
              <a:t>Bonnes pratiques : </a:t>
            </a:r>
            <a:r>
              <a:rPr lang="fr-FR" dirty="0">
                <a:latin typeface="Open Sans Light" panose="020B0306030504020204" pitchFamily="34" charset="0"/>
                <a:ea typeface="Open Sans Light" panose="020B0306030504020204" pitchFamily="34" charset="0"/>
                <a:cs typeface="Open Sans Light" panose="020B0306030504020204" pitchFamily="34" charset="0"/>
                <a:hlinkClick r:id="rId3"/>
              </a:rPr>
              <a:t>https://checklists.opquast.com/fr/assurance-qualite-web/</a:t>
            </a:r>
            <a:r>
              <a:rPr lang="fr-FR" dirty="0">
                <a:latin typeface="Open Sans Light" panose="020B0306030504020204" pitchFamily="34" charset="0"/>
                <a:ea typeface="Open Sans Light" panose="020B0306030504020204" pitchFamily="34" charset="0"/>
                <a:cs typeface="Open Sans Light" panose="020B0306030504020204" pitchFamily="34" charset="0"/>
              </a:rPr>
              <a:t> </a:t>
            </a:r>
          </a:p>
        </p:txBody>
      </p:sp>
      <p:pic>
        <p:nvPicPr>
          <p:cNvPr id="11" name="Image 10">
            <a:extLst>
              <a:ext uri="{FF2B5EF4-FFF2-40B4-BE49-F238E27FC236}">
                <a16:creationId xmlns:a16="http://schemas.microsoft.com/office/drawing/2014/main" id="{5546D28C-69CF-4D41-9160-70C06F376E4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7680324" y="0"/>
            <a:ext cx="4511675" cy="6858000"/>
          </a:xfrm>
          <a:prstGeom prst="rect">
            <a:avLst/>
          </a:prstGeom>
        </p:spPr>
      </p:pic>
      <p:sp>
        <p:nvSpPr>
          <p:cNvPr id="16" name="Titre 46">
            <a:extLst>
              <a:ext uri="{FF2B5EF4-FFF2-40B4-BE49-F238E27FC236}">
                <a16:creationId xmlns:a16="http://schemas.microsoft.com/office/drawing/2014/main" id="{970DDBB2-0806-4A9E-8788-2F8EA0E1BF3C}"/>
              </a:ext>
            </a:extLst>
          </p:cNvPr>
          <p:cNvSpPr>
            <a:spLocks noGrp="1"/>
          </p:cNvSpPr>
          <p:nvPr>
            <p:ph type="title"/>
          </p:nvPr>
        </p:nvSpPr>
        <p:spPr>
          <a:xfrm>
            <a:off x="835613" y="365125"/>
            <a:ext cx="6434908" cy="1325563"/>
          </a:xfrm>
        </p:spPr>
        <p:txBody>
          <a:bodyPr/>
          <a:lstStyle/>
          <a:p>
            <a:r>
              <a:rPr lang="fr-FR" dirty="0"/>
              <a:t>3. Rédiger pour le Web</a:t>
            </a:r>
          </a:p>
        </p:txBody>
      </p:sp>
    </p:spTree>
    <p:extLst>
      <p:ext uri="{BB962C8B-B14F-4D97-AF65-F5344CB8AC3E}">
        <p14:creationId xmlns:p14="http://schemas.microsoft.com/office/powerpoint/2010/main" val="3612148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46">
            <a:extLst>
              <a:ext uri="{FF2B5EF4-FFF2-40B4-BE49-F238E27FC236}">
                <a16:creationId xmlns:a16="http://schemas.microsoft.com/office/drawing/2014/main" id="{E4FEB46D-7CF3-4203-ADD4-CA86DADE15B6}"/>
              </a:ext>
            </a:extLst>
          </p:cNvPr>
          <p:cNvSpPr>
            <a:spLocks noGrp="1"/>
          </p:cNvSpPr>
          <p:nvPr>
            <p:ph type="title"/>
          </p:nvPr>
        </p:nvSpPr>
        <p:spPr>
          <a:xfrm>
            <a:off x="4926346" y="365125"/>
            <a:ext cx="6434908" cy="1325563"/>
          </a:xfrm>
        </p:spPr>
        <p:txBody>
          <a:bodyPr/>
          <a:lstStyle/>
          <a:p>
            <a:r>
              <a:rPr lang="fr-FR" dirty="0"/>
              <a:t>3. Rédiger pour le Web</a:t>
            </a:r>
          </a:p>
        </p:txBody>
      </p:sp>
      <p:sp>
        <p:nvSpPr>
          <p:cNvPr id="10" name="Titre 3">
            <a:extLst>
              <a:ext uri="{FF2B5EF4-FFF2-40B4-BE49-F238E27FC236}">
                <a16:creationId xmlns:a16="http://schemas.microsoft.com/office/drawing/2014/main" id="{C2ACBCE5-F9EC-4FBC-902D-D62EC35053F2}"/>
              </a:ext>
            </a:extLst>
          </p:cNvPr>
          <p:cNvSpPr txBox="1">
            <a:spLocks/>
          </p:cNvSpPr>
          <p:nvPr/>
        </p:nvSpPr>
        <p:spPr>
          <a:xfrm>
            <a:off x="4926347" y="1528933"/>
            <a:ext cx="6556698" cy="1075636"/>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Les différents types de plans</a:t>
            </a:r>
            <a:endParaRPr lang="fr-FR" sz="2800" dirty="0">
              <a:solidFill>
                <a:srgbClr val="F8680D"/>
              </a:solidFill>
            </a:endParaRPr>
          </a:p>
        </p:txBody>
      </p:sp>
      <p:sp>
        <p:nvSpPr>
          <p:cNvPr id="12" name="Rectangle 11">
            <a:extLst>
              <a:ext uri="{FF2B5EF4-FFF2-40B4-BE49-F238E27FC236}">
                <a16:creationId xmlns:a16="http://schemas.microsoft.com/office/drawing/2014/main" id="{D43D990A-770C-4806-A691-B3D155BF972D}"/>
              </a:ext>
            </a:extLst>
          </p:cNvPr>
          <p:cNvSpPr/>
          <p:nvPr/>
        </p:nvSpPr>
        <p:spPr>
          <a:xfrm flipH="1">
            <a:off x="5016499" y="2490234"/>
            <a:ext cx="62699" cy="1921345"/>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72840080-E9DD-4BC2-8D7D-16D9192E5E08}"/>
              </a:ext>
            </a:extLst>
          </p:cNvPr>
          <p:cNvSpPr txBox="1"/>
          <p:nvPr/>
        </p:nvSpPr>
        <p:spPr>
          <a:xfrm>
            <a:off x="5232052" y="2490732"/>
            <a:ext cx="6556698" cy="2246769"/>
          </a:xfrm>
          <a:prstGeom prst="rect">
            <a:avLst/>
          </a:prstGeom>
          <a:noFill/>
        </p:spPr>
        <p:txBody>
          <a:bodyPr wrap="square" rtlCol="0">
            <a:spAutoFit/>
          </a:bodyPr>
          <a:lstStyle/>
          <a:p>
            <a:pPr marL="457200"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Plan chronologique</a:t>
            </a:r>
          </a:p>
          <a:p>
            <a:pPr marL="457200"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Plan dialectique </a:t>
            </a:r>
          </a:p>
          <a:p>
            <a:pPr marL="457200"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Plan analytique</a:t>
            </a:r>
          </a:p>
          <a:p>
            <a:pPr marL="457200"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Plan énumératif</a:t>
            </a:r>
          </a:p>
          <a:p>
            <a:pPr marL="457200"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Plan démonstratif</a:t>
            </a:r>
          </a:p>
          <a:p>
            <a:pPr marL="457200"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Plan de la pyramide inversée</a:t>
            </a:r>
          </a:p>
          <a:p>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ZoneTexte 13">
            <a:extLst>
              <a:ext uri="{FF2B5EF4-FFF2-40B4-BE49-F238E27FC236}">
                <a16:creationId xmlns:a16="http://schemas.microsoft.com/office/drawing/2014/main" id="{2E7C6AFB-2538-49DC-8B86-B747A4684CC8}"/>
              </a:ext>
            </a:extLst>
          </p:cNvPr>
          <p:cNvSpPr txBox="1"/>
          <p:nvPr/>
        </p:nvSpPr>
        <p:spPr>
          <a:xfrm>
            <a:off x="4548188" y="6334780"/>
            <a:ext cx="6159769" cy="523220"/>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Source : I. Canivet (2017). "</a:t>
            </a:r>
            <a:r>
              <a:rPr lang="fr-FR" sz="1400" i="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Bien rédiger pour le web. Stratégie de contenu pour améliorer son référencement naturel</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Eyrolles, 4</a:t>
            </a:r>
            <a:r>
              <a:rPr lang="fr-FR" sz="1400" baseline="30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ème</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édition. </a:t>
            </a:r>
          </a:p>
        </p:txBody>
      </p:sp>
      <p:pic>
        <p:nvPicPr>
          <p:cNvPr id="3" name="Image 2">
            <a:extLst>
              <a:ext uri="{FF2B5EF4-FFF2-40B4-BE49-F238E27FC236}">
                <a16:creationId xmlns:a16="http://schemas.microsoft.com/office/drawing/2014/main" id="{6547913F-766A-4E07-AA6D-1ED3AE9B10D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0" y="0"/>
            <a:ext cx="4511675" cy="6858000"/>
          </a:xfrm>
          <a:prstGeom prst="rect">
            <a:avLst/>
          </a:prstGeom>
        </p:spPr>
      </p:pic>
    </p:spTree>
    <p:extLst>
      <p:ext uri="{BB962C8B-B14F-4D97-AF65-F5344CB8AC3E}">
        <p14:creationId xmlns:p14="http://schemas.microsoft.com/office/powerpoint/2010/main" val="365990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28552C6-CF85-42E6-A7D4-933ECBD6F48A}"/>
              </a:ext>
            </a:extLst>
          </p:cNvPr>
          <p:cNvSpPr txBox="1">
            <a:spLocks/>
          </p:cNvSpPr>
          <p:nvPr/>
        </p:nvSpPr>
        <p:spPr>
          <a:xfrm>
            <a:off x="838555" y="1508302"/>
            <a:ext cx="6556698" cy="1075636"/>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Zoom sur la pyramide inversée</a:t>
            </a:r>
            <a:endParaRPr lang="fr-FR" sz="2800" dirty="0">
              <a:solidFill>
                <a:srgbClr val="F8680D"/>
              </a:solidFill>
            </a:endParaRPr>
          </a:p>
        </p:txBody>
      </p:sp>
      <p:sp>
        <p:nvSpPr>
          <p:cNvPr id="39" name="ZoneTexte 38">
            <a:extLst>
              <a:ext uri="{FF2B5EF4-FFF2-40B4-BE49-F238E27FC236}">
                <a16:creationId xmlns:a16="http://schemas.microsoft.com/office/drawing/2014/main" id="{5178EBA0-0BF3-416F-8850-CA36643D3A65}"/>
              </a:ext>
            </a:extLst>
          </p:cNvPr>
          <p:cNvSpPr txBox="1"/>
          <p:nvPr/>
        </p:nvSpPr>
        <p:spPr>
          <a:xfrm>
            <a:off x="9099" y="6334780"/>
            <a:ext cx="10235820" cy="523220"/>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Source : Traduit et adapté de J. Roberts. 2016. </a:t>
            </a:r>
            <a:r>
              <a:rPr lang="fr-FR" sz="1400" i="1"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Writing</a:t>
            </a:r>
            <a:r>
              <a:rPr lang="fr-FR" sz="1400" i="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for Strategic Communication Industries. </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The Ohio State </a:t>
            </a:r>
            <a:r>
              <a:rPr lang="fr-FR" sz="14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University</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t>
            </a:r>
          </a:p>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Lien : </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hlinkClick r:id="rId3"/>
              </a:rPr>
              <a:t>https://ohiostate.pressbooks.pub/stratcommwriting/chapter/inverted-pyramid-style/</a:t>
            </a:r>
            <a:endPar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6" name="Groupe 55">
            <a:extLst>
              <a:ext uri="{FF2B5EF4-FFF2-40B4-BE49-F238E27FC236}">
                <a16:creationId xmlns:a16="http://schemas.microsoft.com/office/drawing/2014/main" id="{AC356D91-A3BE-4230-A763-2A4B361AC425}"/>
              </a:ext>
            </a:extLst>
          </p:cNvPr>
          <p:cNvGrpSpPr/>
          <p:nvPr/>
        </p:nvGrpSpPr>
        <p:grpSpPr>
          <a:xfrm>
            <a:off x="3979838" y="2514095"/>
            <a:ext cx="4232323" cy="1101256"/>
            <a:chOff x="0" y="0"/>
            <a:chExt cx="4232323" cy="1101256"/>
          </a:xfrm>
        </p:grpSpPr>
        <p:sp>
          <p:nvSpPr>
            <p:cNvPr id="63" name="Trapèze 62">
              <a:extLst>
                <a:ext uri="{FF2B5EF4-FFF2-40B4-BE49-F238E27FC236}">
                  <a16:creationId xmlns:a16="http://schemas.microsoft.com/office/drawing/2014/main" id="{ACBC99E0-CE64-4BAD-80D1-C11498214EA4}"/>
                </a:ext>
              </a:extLst>
            </p:cNvPr>
            <p:cNvSpPr/>
            <p:nvPr/>
          </p:nvSpPr>
          <p:spPr>
            <a:xfrm rot="10800000">
              <a:off x="0" y="0"/>
              <a:ext cx="4232323" cy="1101256"/>
            </a:xfrm>
            <a:prstGeom prst="trapezoid">
              <a:avLst>
                <a:gd name="adj" fmla="val 64053"/>
              </a:avLst>
            </a:prstGeom>
            <a:solidFill>
              <a:schemeClr val="bg1"/>
            </a:solidFill>
            <a:ln w="19050">
              <a:solidFill>
                <a:srgbClr val="F8680D"/>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4" name="Trapèze 4">
              <a:extLst>
                <a:ext uri="{FF2B5EF4-FFF2-40B4-BE49-F238E27FC236}">
                  <a16:creationId xmlns:a16="http://schemas.microsoft.com/office/drawing/2014/main" id="{332FA4AD-19E1-4BCE-9B19-62CB22D98726}"/>
                </a:ext>
              </a:extLst>
            </p:cNvPr>
            <p:cNvSpPr txBox="1"/>
            <p:nvPr/>
          </p:nvSpPr>
          <p:spPr>
            <a:xfrm>
              <a:off x="740656" y="0"/>
              <a:ext cx="2751009" cy="11012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fr-FR" sz="6500" kern="12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57" name="Groupe 56">
            <a:extLst>
              <a:ext uri="{FF2B5EF4-FFF2-40B4-BE49-F238E27FC236}">
                <a16:creationId xmlns:a16="http://schemas.microsoft.com/office/drawing/2014/main" id="{31967BE4-2A54-4CA1-BD03-3AC5264BC002}"/>
              </a:ext>
            </a:extLst>
          </p:cNvPr>
          <p:cNvGrpSpPr/>
          <p:nvPr/>
        </p:nvGrpSpPr>
        <p:grpSpPr>
          <a:xfrm>
            <a:off x="4685225" y="3683591"/>
            <a:ext cx="2821548" cy="1101256"/>
            <a:chOff x="705387" y="1101256"/>
            <a:chExt cx="2821548" cy="1101256"/>
          </a:xfrm>
        </p:grpSpPr>
        <p:sp>
          <p:nvSpPr>
            <p:cNvPr id="61" name="Trapèze 60">
              <a:extLst>
                <a:ext uri="{FF2B5EF4-FFF2-40B4-BE49-F238E27FC236}">
                  <a16:creationId xmlns:a16="http://schemas.microsoft.com/office/drawing/2014/main" id="{6AF8BCEA-C522-417F-9B26-430EF29B40F1}"/>
                </a:ext>
              </a:extLst>
            </p:cNvPr>
            <p:cNvSpPr/>
            <p:nvPr/>
          </p:nvSpPr>
          <p:spPr>
            <a:xfrm rot="10800000">
              <a:off x="705387" y="1101256"/>
              <a:ext cx="2821548" cy="1101256"/>
            </a:xfrm>
            <a:prstGeom prst="trapezoid">
              <a:avLst>
                <a:gd name="adj" fmla="val 64053"/>
              </a:avLst>
            </a:prstGeom>
            <a:solidFill>
              <a:schemeClr val="bg1"/>
            </a:solidFill>
            <a:ln w="19050">
              <a:solidFill>
                <a:srgbClr val="F8680D"/>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2" name="Trapèze 6">
              <a:extLst>
                <a:ext uri="{FF2B5EF4-FFF2-40B4-BE49-F238E27FC236}">
                  <a16:creationId xmlns:a16="http://schemas.microsoft.com/office/drawing/2014/main" id="{F0D41391-AC45-47D5-BC1F-B1599B2662CA}"/>
                </a:ext>
              </a:extLst>
            </p:cNvPr>
            <p:cNvSpPr txBox="1"/>
            <p:nvPr/>
          </p:nvSpPr>
          <p:spPr>
            <a:xfrm>
              <a:off x="1199158" y="1101256"/>
              <a:ext cx="1834006" cy="11012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fr-FR" sz="6500" kern="12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58" name="Groupe 57">
            <a:extLst>
              <a:ext uri="{FF2B5EF4-FFF2-40B4-BE49-F238E27FC236}">
                <a16:creationId xmlns:a16="http://schemas.microsoft.com/office/drawing/2014/main" id="{B1EB68B5-259B-4C09-84D0-C36721FA6FF1}"/>
              </a:ext>
            </a:extLst>
          </p:cNvPr>
          <p:cNvGrpSpPr/>
          <p:nvPr/>
        </p:nvGrpSpPr>
        <p:grpSpPr>
          <a:xfrm>
            <a:off x="5390612" y="4853087"/>
            <a:ext cx="1410774" cy="1101256"/>
            <a:chOff x="1410774" y="2202512"/>
            <a:chExt cx="1410774" cy="1101256"/>
          </a:xfrm>
        </p:grpSpPr>
        <p:sp>
          <p:nvSpPr>
            <p:cNvPr id="59" name="Trapèze 58">
              <a:extLst>
                <a:ext uri="{FF2B5EF4-FFF2-40B4-BE49-F238E27FC236}">
                  <a16:creationId xmlns:a16="http://schemas.microsoft.com/office/drawing/2014/main" id="{0797C480-DC0A-4274-AA37-958FB99E8F49}"/>
                </a:ext>
              </a:extLst>
            </p:cNvPr>
            <p:cNvSpPr/>
            <p:nvPr/>
          </p:nvSpPr>
          <p:spPr>
            <a:xfrm rot="10800000">
              <a:off x="1410774" y="2202512"/>
              <a:ext cx="1410774" cy="1101256"/>
            </a:xfrm>
            <a:prstGeom prst="trapezoid">
              <a:avLst>
                <a:gd name="adj" fmla="val 64053"/>
              </a:avLst>
            </a:prstGeom>
            <a:solidFill>
              <a:schemeClr val="bg1"/>
            </a:solidFill>
            <a:ln w="19050">
              <a:solidFill>
                <a:srgbClr val="F8680D"/>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0" name="Trapèze 8">
              <a:extLst>
                <a:ext uri="{FF2B5EF4-FFF2-40B4-BE49-F238E27FC236}">
                  <a16:creationId xmlns:a16="http://schemas.microsoft.com/office/drawing/2014/main" id="{4751B101-4D62-4DC8-9C31-92752754AC36}"/>
                </a:ext>
              </a:extLst>
            </p:cNvPr>
            <p:cNvSpPr txBox="1"/>
            <p:nvPr/>
          </p:nvSpPr>
          <p:spPr>
            <a:xfrm>
              <a:off x="1410774" y="2202512"/>
              <a:ext cx="1410774" cy="11012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fr-FR" sz="5400" kern="12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71" name="Groupe 70">
            <a:extLst>
              <a:ext uri="{FF2B5EF4-FFF2-40B4-BE49-F238E27FC236}">
                <a16:creationId xmlns:a16="http://schemas.microsoft.com/office/drawing/2014/main" id="{1828EBF9-C3BA-45E0-8585-164DD816DD13}"/>
              </a:ext>
            </a:extLst>
          </p:cNvPr>
          <p:cNvGrpSpPr/>
          <p:nvPr/>
        </p:nvGrpSpPr>
        <p:grpSpPr>
          <a:xfrm>
            <a:off x="947738" y="2899589"/>
            <a:ext cx="5256122" cy="400110"/>
            <a:chOff x="947738" y="2899589"/>
            <a:chExt cx="5256122" cy="400110"/>
          </a:xfrm>
        </p:grpSpPr>
        <p:cxnSp>
          <p:nvCxnSpPr>
            <p:cNvPr id="66" name="Connecteur droit 65">
              <a:extLst>
                <a:ext uri="{FF2B5EF4-FFF2-40B4-BE49-F238E27FC236}">
                  <a16:creationId xmlns:a16="http://schemas.microsoft.com/office/drawing/2014/main" id="{15163DCE-F963-4714-A3A7-905C87A3BAE9}"/>
                </a:ext>
              </a:extLst>
            </p:cNvPr>
            <p:cNvCxnSpPr>
              <a:cxnSpLocks/>
              <a:endCxn id="70" idx="6"/>
            </p:cNvCxnSpPr>
            <p:nvPr/>
          </p:nvCxnSpPr>
          <p:spPr>
            <a:xfrm>
              <a:off x="3166307" y="3099644"/>
              <a:ext cx="3037553" cy="0"/>
            </a:xfrm>
            <a:prstGeom prst="line">
              <a:avLst/>
            </a:prstGeom>
            <a:ln>
              <a:solidFill>
                <a:srgbClr val="F8680D"/>
              </a:solidFill>
              <a:prstDash val="dash"/>
            </a:ln>
          </p:spPr>
          <p:style>
            <a:lnRef idx="1">
              <a:schemeClr val="accent1"/>
            </a:lnRef>
            <a:fillRef idx="0">
              <a:schemeClr val="accent1"/>
            </a:fillRef>
            <a:effectRef idx="0">
              <a:schemeClr val="accent1"/>
            </a:effectRef>
            <a:fontRef idx="minor">
              <a:schemeClr val="tx1"/>
            </a:fontRef>
          </p:style>
        </p:cxnSp>
        <p:sp>
          <p:nvSpPr>
            <p:cNvPr id="69" name="ZoneTexte 68">
              <a:extLst>
                <a:ext uri="{FF2B5EF4-FFF2-40B4-BE49-F238E27FC236}">
                  <a16:creationId xmlns:a16="http://schemas.microsoft.com/office/drawing/2014/main" id="{E15FA332-0DA2-4CB8-88B4-9DFB89C67D8B}"/>
                </a:ext>
              </a:extLst>
            </p:cNvPr>
            <p:cNvSpPr txBox="1"/>
            <p:nvPr/>
          </p:nvSpPr>
          <p:spPr>
            <a:xfrm>
              <a:off x="947738" y="2899589"/>
              <a:ext cx="2218570" cy="400110"/>
            </a:xfrm>
            <a:prstGeom prst="rect">
              <a:avLst/>
            </a:prstGeom>
            <a:noFill/>
            <a:ln>
              <a:solidFill>
                <a:srgbClr val="F8680D"/>
              </a:solidFill>
            </a:ln>
          </p:spPr>
          <p:txBody>
            <a:bodyPr wrap="square" rtlCol="0">
              <a:spAutoFit/>
            </a:bodyPr>
            <a:lstStyle/>
            <a:p>
              <a:pPr algn="ctr"/>
              <a:r>
                <a:rPr lang="fr-FR" sz="2000" b="1"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Châpo</a:t>
              </a:r>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0" name="Ellipse 69">
              <a:extLst>
                <a:ext uri="{FF2B5EF4-FFF2-40B4-BE49-F238E27FC236}">
                  <a16:creationId xmlns:a16="http://schemas.microsoft.com/office/drawing/2014/main" id="{1D2E59F3-4634-4E2B-AD80-28BDFADF2675}"/>
                </a:ext>
              </a:extLst>
            </p:cNvPr>
            <p:cNvSpPr/>
            <p:nvPr/>
          </p:nvSpPr>
          <p:spPr>
            <a:xfrm>
              <a:off x="6003810" y="2999619"/>
              <a:ext cx="200050" cy="200050"/>
            </a:xfrm>
            <a:prstGeom prst="ellipse">
              <a:avLst/>
            </a:prstGeom>
            <a:solidFill>
              <a:srgbClr val="F8680D"/>
            </a:solidFill>
            <a:ln>
              <a:solidFill>
                <a:srgbClr val="F868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2" name="Groupe 71">
            <a:extLst>
              <a:ext uri="{FF2B5EF4-FFF2-40B4-BE49-F238E27FC236}">
                <a16:creationId xmlns:a16="http://schemas.microsoft.com/office/drawing/2014/main" id="{C6C2852D-81F4-4F50-835E-2A7426C4F426}"/>
              </a:ext>
            </a:extLst>
          </p:cNvPr>
          <p:cNvGrpSpPr/>
          <p:nvPr/>
        </p:nvGrpSpPr>
        <p:grpSpPr>
          <a:xfrm>
            <a:off x="947738" y="4131057"/>
            <a:ext cx="5256125" cy="400110"/>
            <a:chOff x="947738" y="2899589"/>
            <a:chExt cx="5256125" cy="400110"/>
          </a:xfrm>
        </p:grpSpPr>
        <p:cxnSp>
          <p:nvCxnSpPr>
            <p:cNvPr id="73" name="Connecteur droit 72">
              <a:extLst>
                <a:ext uri="{FF2B5EF4-FFF2-40B4-BE49-F238E27FC236}">
                  <a16:creationId xmlns:a16="http://schemas.microsoft.com/office/drawing/2014/main" id="{728EE8E0-122B-4773-94DA-FC4713171221}"/>
                </a:ext>
              </a:extLst>
            </p:cNvPr>
            <p:cNvCxnSpPr>
              <a:cxnSpLocks/>
              <a:stCxn id="74" idx="3"/>
              <a:endCxn id="75" idx="2"/>
            </p:cNvCxnSpPr>
            <p:nvPr/>
          </p:nvCxnSpPr>
          <p:spPr>
            <a:xfrm>
              <a:off x="3166308" y="3099644"/>
              <a:ext cx="2837505" cy="0"/>
            </a:xfrm>
            <a:prstGeom prst="line">
              <a:avLst/>
            </a:prstGeom>
            <a:ln>
              <a:solidFill>
                <a:srgbClr val="F8680D"/>
              </a:solidFill>
              <a:prstDash val="dash"/>
            </a:ln>
          </p:spPr>
          <p:style>
            <a:lnRef idx="1">
              <a:schemeClr val="accent1"/>
            </a:lnRef>
            <a:fillRef idx="0">
              <a:schemeClr val="accent1"/>
            </a:fillRef>
            <a:effectRef idx="0">
              <a:schemeClr val="accent1"/>
            </a:effectRef>
            <a:fontRef idx="minor">
              <a:schemeClr val="tx1"/>
            </a:fontRef>
          </p:style>
        </p:cxnSp>
        <p:sp>
          <p:nvSpPr>
            <p:cNvPr id="74" name="ZoneTexte 73">
              <a:extLst>
                <a:ext uri="{FF2B5EF4-FFF2-40B4-BE49-F238E27FC236}">
                  <a16:creationId xmlns:a16="http://schemas.microsoft.com/office/drawing/2014/main" id="{8CBB4272-C3FB-460F-A126-F3A1DFB93F43}"/>
                </a:ext>
              </a:extLst>
            </p:cNvPr>
            <p:cNvSpPr txBox="1"/>
            <p:nvPr/>
          </p:nvSpPr>
          <p:spPr>
            <a:xfrm>
              <a:off x="947738" y="2899589"/>
              <a:ext cx="2218570" cy="400110"/>
            </a:xfrm>
            <a:prstGeom prst="rect">
              <a:avLst/>
            </a:prstGeom>
            <a:noFill/>
            <a:ln>
              <a:solidFill>
                <a:srgbClr val="F8680D"/>
              </a:solidFill>
            </a:ln>
          </p:spPr>
          <p:txBody>
            <a:bodyPr wrap="square" rtlCol="0">
              <a:spAutoFit/>
            </a:bodyPr>
            <a:lstStyle/>
            <a:p>
              <a:pPr algn="ct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Corps</a:t>
              </a:r>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5" name="Ellipse 74">
              <a:extLst>
                <a:ext uri="{FF2B5EF4-FFF2-40B4-BE49-F238E27FC236}">
                  <a16:creationId xmlns:a16="http://schemas.microsoft.com/office/drawing/2014/main" id="{4AEB1DF4-25AA-4366-9A3A-0CDC57CC38E0}"/>
                </a:ext>
              </a:extLst>
            </p:cNvPr>
            <p:cNvSpPr/>
            <p:nvPr/>
          </p:nvSpPr>
          <p:spPr>
            <a:xfrm>
              <a:off x="6003813" y="2999619"/>
              <a:ext cx="200050" cy="200050"/>
            </a:xfrm>
            <a:prstGeom prst="ellipse">
              <a:avLst/>
            </a:prstGeom>
            <a:solidFill>
              <a:srgbClr val="F8680D"/>
            </a:solidFill>
            <a:ln>
              <a:solidFill>
                <a:srgbClr val="F868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7" name="Groupe 76">
            <a:extLst>
              <a:ext uri="{FF2B5EF4-FFF2-40B4-BE49-F238E27FC236}">
                <a16:creationId xmlns:a16="http://schemas.microsoft.com/office/drawing/2014/main" id="{BC4136FF-9F82-48E9-947A-88F80FAF7087}"/>
              </a:ext>
            </a:extLst>
          </p:cNvPr>
          <p:cNvGrpSpPr/>
          <p:nvPr/>
        </p:nvGrpSpPr>
        <p:grpSpPr>
          <a:xfrm>
            <a:off x="921761" y="5229923"/>
            <a:ext cx="5283421" cy="400110"/>
            <a:chOff x="947738" y="2899589"/>
            <a:chExt cx="5283421" cy="400110"/>
          </a:xfrm>
        </p:grpSpPr>
        <p:cxnSp>
          <p:nvCxnSpPr>
            <p:cNvPr id="78" name="Connecteur droit 77">
              <a:extLst>
                <a:ext uri="{FF2B5EF4-FFF2-40B4-BE49-F238E27FC236}">
                  <a16:creationId xmlns:a16="http://schemas.microsoft.com/office/drawing/2014/main" id="{BFBAB188-7477-44BE-98A9-FA177271ABCE}"/>
                </a:ext>
              </a:extLst>
            </p:cNvPr>
            <p:cNvCxnSpPr>
              <a:cxnSpLocks/>
              <a:stCxn id="79" idx="3"/>
              <a:endCxn id="80" idx="2"/>
            </p:cNvCxnSpPr>
            <p:nvPr/>
          </p:nvCxnSpPr>
          <p:spPr>
            <a:xfrm>
              <a:off x="3166308" y="3099644"/>
              <a:ext cx="2864801" cy="0"/>
            </a:xfrm>
            <a:prstGeom prst="line">
              <a:avLst/>
            </a:prstGeom>
            <a:ln>
              <a:solidFill>
                <a:srgbClr val="F8680D"/>
              </a:solidFill>
              <a:prstDash val="dash"/>
            </a:ln>
          </p:spPr>
          <p:style>
            <a:lnRef idx="1">
              <a:schemeClr val="accent1"/>
            </a:lnRef>
            <a:fillRef idx="0">
              <a:schemeClr val="accent1"/>
            </a:fillRef>
            <a:effectRef idx="0">
              <a:schemeClr val="accent1"/>
            </a:effectRef>
            <a:fontRef idx="minor">
              <a:schemeClr val="tx1"/>
            </a:fontRef>
          </p:style>
        </p:cxnSp>
        <p:sp>
          <p:nvSpPr>
            <p:cNvPr id="79" name="ZoneTexte 78">
              <a:extLst>
                <a:ext uri="{FF2B5EF4-FFF2-40B4-BE49-F238E27FC236}">
                  <a16:creationId xmlns:a16="http://schemas.microsoft.com/office/drawing/2014/main" id="{29769202-61E0-47E3-848B-E9C946193724}"/>
                </a:ext>
              </a:extLst>
            </p:cNvPr>
            <p:cNvSpPr txBox="1"/>
            <p:nvPr/>
          </p:nvSpPr>
          <p:spPr>
            <a:xfrm>
              <a:off x="947738" y="2899589"/>
              <a:ext cx="2218570" cy="400110"/>
            </a:xfrm>
            <a:prstGeom prst="rect">
              <a:avLst/>
            </a:prstGeom>
            <a:noFill/>
            <a:ln>
              <a:solidFill>
                <a:srgbClr val="F8680D"/>
              </a:solidFill>
            </a:ln>
          </p:spPr>
          <p:txBody>
            <a:bodyPr wrap="square" rtlCol="0">
              <a:spAutoFit/>
            </a:bodyPr>
            <a:lstStyle/>
            <a:p>
              <a:pPr algn="ct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Queue</a:t>
              </a:r>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0" name="Ellipse 79">
              <a:extLst>
                <a:ext uri="{FF2B5EF4-FFF2-40B4-BE49-F238E27FC236}">
                  <a16:creationId xmlns:a16="http://schemas.microsoft.com/office/drawing/2014/main" id="{FE47310E-35F9-4CF0-A154-FB32A1CF1A33}"/>
                </a:ext>
              </a:extLst>
            </p:cNvPr>
            <p:cNvSpPr/>
            <p:nvPr/>
          </p:nvSpPr>
          <p:spPr>
            <a:xfrm>
              <a:off x="6031109" y="2999619"/>
              <a:ext cx="200050" cy="200050"/>
            </a:xfrm>
            <a:prstGeom prst="ellipse">
              <a:avLst/>
            </a:prstGeom>
            <a:solidFill>
              <a:srgbClr val="F8680D"/>
            </a:solidFill>
            <a:ln>
              <a:solidFill>
                <a:srgbClr val="F868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4" name="ZoneTexte 83">
            <a:extLst>
              <a:ext uri="{FF2B5EF4-FFF2-40B4-BE49-F238E27FC236}">
                <a16:creationId xmlns:a16="http://schemas.microsoft.com/office/drawing/2014/main" id="{7F9F9EC0-A932-42B0-B343-12B2746854F6}"/>
              </a:ext>
            </a:extLst>
          </p:cNvPr>
          <p:cNvSpPr txBox="1"/>
          <p:nvPr/>
        </p:nvSpPr>
        <p:spPr>
          <a:xfrm>
            <a:off x="8543925" y="2522561"/>
            <a:ext cx="3397866" cy="1077218"/>
          </a:xfrm>
          <a:prstGeom prst="rect">
            <a:avLst/>
          </a:prstGeom>
          <a:noFill/>
          <a:ln>
            <a:solidFill>
              <a:srgbClr val="4D4949"/>
            </a:solidFill>
          </a:ln>
        </p:spPr>
        <p:txBody>
          <a:bodyPr wrap="square" rtlCol="0">
            <a:spAutoFit/>
          </a:bodyPr>
          <a:lstStyle/>
          <a:p>
            <a:r>
              <a:rPr lang="fr-FR" sz="16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Informations les plus importantes </a:t>
            </a:r>
          </a:p>
          <a:p>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QQOQC(C)P</a:t>
            </a:r>
          </a:p>
          <a:p>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En un ou deux petits paragraphes</a:t>
            </a:r>
          </a:p>
          <a:p>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Peut contenir une accroche</a:t>
            </a:r>
          </a:p>
        </p:txBody>
      </p:sp>
      <p:sp>
        <p:nvSpPr>
          <p:cNvPr id="85" name="ZoneTexte 84">
            <a:extLst>
              <a:ext uri="{FF2B5EF4-FFF2-40B4-BE49-F238E27FC236}">
                <a16:creationId xmlns:a16="http://schemas.microsoft.com/office/drawing/2014/main" id="{83147A96-E1A7-436E-AC46-948DECDE1D65}"/>
              </a:ext>
            </a:extLst>
          </p:cNvPr>
          <p:cNvSpPr txBox="1"/>
          <p:nvPr/>
        </p:nvSpPr>
        <p:spPr>
          <a:xfrm>
            <a:off x="8536733" y="3707629"/>
            <a:ext cx="3397866" cy="1077218"/>
          </a:xfrm>
          <a:prstGeom prst="rect">
            <a:avLst/>
          </a:prstGeom>
          <a:noFill/>
          <a:ln>
            <a:solidFill>
              <a:srgbClr val="4D4949"/>
            </a:solidFill>
          </a:ln>
        </p:spPr>
        <p:txBody>
          <a:bodyPr wrap="square" rtlCol="0">
            <a:spAutoFit/>
          </a:bodyPr>
          <a:lstStyle/>
          <a:p>
            <a:r>
              <a:rPr lang="fr-FR" sz="16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Informations importantes</a:t>
            </a:r>
          </a:p>
          <a:p>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Arguments, storytelling, preuves, détails, raisonnement logique, etc.</a:t>
            </a:r>
          </a:p>
          <a:p>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Médias qui soutiennent le propos)</a:t>
            </a:r>
          </a:p>
        </p:txBody>
      </p:sp>
      <p:sp>
        <p:nvSpPr>
          <p:cNvPr id="86" name="ZoneTexte 85">
            <a:extLst>
              <a:ext uri="{FF2B5EF4-FFF2-40B4-BE49-F238E27FC236}">
                <a16:creationId xmlns:a16="http://schemas.microsoft.com/office/drawing/2014/main" id="{FCF36E08-1D23-47D7-B43F-B5964CA6AC7E}"/>
              </a:ext>
            </a:extLst>
          </p:cNvPr>
          <p:cNvSpPr txBox="1"/>
          <p:nvPr/>
        </p:nvSpPr>
        <p:spPr>
          <a:xfrm>
            <a:off x="8536732" y="4853087"/>
            <a:ext cx="3397866" cy="1077218"/>
          </a:xfrm>
          <a:prstGeom prst="rect">
            <a:avLst/>
          </a:prstGeom>
          <a:noFill/>
          <a:ln>
            <a:solidFill>
              <a:srgbClr val="4D4949"/>
            </a:solidFill>
          </a:ln>
        </p:spPr>
        <p:txBody>
          <a:bodyPr wrap="square" rtlCol="0">
            <a:spAutoFit/>
          </a:bodyPr>
          <a:lstStyle/>
          <a:p>
            <a:r>
              <a:rPr lang="fr-FR" sz="16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Informations complémentaires</a:t>
            </a:r>
          </a:p>
          <a:p>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Liens utiles, documents à télécharger, CTA, informations sur l'auteur, etc.</a:t>
            </a:r>
          </a:p>
        </p:txBody>
      </p:sp>
      <p:sp>
        <p:nvSpPr>
          <p:cNvPr id="31" name="Titre 46">
            <a:extLst>
              <a:ext uri="{FF2B5EF4-FFF2-40B4-BE49-F238E27FC236}">
                <a16:creationId xmlns:a16="http://schemas.microsoft.com/office/drawing/2014/main" id="{4EA0F4EA-4B96-46CB-95ED-F73D11B66792}"/>
              </a:ext>
            </a:extLst>
          </p:cNvPr>
          <p:cNvSpPr txBox="1">
            <a:spLocks/>
          </p:cNvSpPr>
          <p:nvPr/>
        </p:nvSpPr>
        <p:spPr>
          <a:xfrm>
            <a:off x="835613" y="365125"/>
            <a:ext cx="64349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a:t>3. Rédiger pour le Web</a:t>
            </a:r>
            <a:endParaRPr lang="fr-FR" dirty="0"/>
          </a:p>
        </p:txBody>
      </p:sp>
    </p:spTree>
    <p:extLst>
      <p:ext uri="{BB962C8B-B14F-4D97-AF65-F5344CB8AC3E}">
        <p14:creationId xmlns:p14="http://schemas.microsoft.com/office/powerpoint/2010/main" val="3474067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6">
            <a:extLst>
              <a:ext uri="{FF2B5EF4-FFF2-40B4-BE49-F238E27FC236}">
                <a16:creationId xmlns:a16="http://schemas.microsoft.com/office/drawing/2014/main" id="{A642A469-7D50-4993-AD53-D0364E78ACA9}"/>
              </a:ext>
            </a:extLst>
          </p:cNvPr>
          <p:cNvSpPr>
            <a:spLocks noGrp="1"/>
          </p:cNvSpPr>
          <p:nvPr>
            <p:ph type="title"/>
          </p:nvPr>
        </p:nvSpPr>
        <p:spPr>
          <a:xfrm>
            <a:off x="835613" y="365125"/>
            <a:ext cx="6434908" cy="1325563"/>
          </a:xfrm>
        </p:spPr>
        <p:txBody>
          <a:bodyPr/>
          <a:lstStyle/>
          <a:p>
            <a:r>
              <a:rPr lang="fr-FR" dirty="0"/>
              <a:t>3. Rédiger pour le Web</a:t>
            </a:r>
          </a:p>
        </p:txBody>
      </p:sp>
      <p:sp>
        <p:nvSpPr>
          <p:cNvPr id="8" name="Rectangle 7">
            <a:extLst>
              <a:ext uri="{FF2B5EF4-FFF2-40B4-BE49-F238E27FC236}">
                <a16:creationId xmlns:a16="http://schemas.microsoft.com/office/drawing/2014/main" id="{F32D443F-9470-4AA0-9CD8-2742DEB11170}"/>
              </a:ext>
            </a:extLst>
          </p:cNvPr>
          <p:cNvSpPr/>
          <p:nvPr/>
        </p:nvSpPr>
        <p:spPr>
          <a:xfrm flipH="1">
            <a:off x="903273" y="2428108"/>
            <a:ext cx="45719" cy="269186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3">
            <a:extLst>
              <a:ext uri="{FF2B5EF4-FFF2-40B4-BE49-F238E27FC236}">
                <a16:creationId xmlns:a16="http://schemas.microsoft.com/office/drawing/2014/main" id="{FBDF4798-876D-4B40-852D-3BF174373545}"/>
              </a:ext>
            </a:extLst>
          </p:cNvPr>
          <p:cNvSpPr txBox="1">
            <a:spLocks/>
          </p:cNvSpPr>
          <p:nvPr/>
        </p:nvSpPr>
        <p:spPr>
          <a:xfrm>
            <a:off x="835614" y="1692709"/>
            <a:ext cx="6556698" cy="723724"/>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Rédaction du contenu : bonnes pratiques</a:t>
            </a:r>
            <a:endParaRPr lang="fr-FR" sz="2800" dirty="0">
              <a:solidFill>
                <a:srgbClr val="F8680D"/>
              </a:solidFill>
            </a:endParaRPr>
          </a:p>
        </p:txBody>
      </p:sp>
      <p:sp>
        <p:nvSpPr>
          <p:cNvPr id="7" name="ZoneTexte 6">
            <a:extLst>
              <a:ext uri="{FF2B5EF4-FFF2-40B4-BE49-F238E27FC236}">
                <a16:creationId xmlns:a16="http://schemas.microsoft.com/office/drawing/2014/main" id="{077B9B87-D4F4-4BE9-8A99-FF528CA5CE58}"/>
              </a:ext>
            </a:extLst>
          </p:cNvPr>
          <p:cNvSpPr txBox="1"/>
          <p:nvPr/>
        </p:nvSpPr>
        <p:spPr>
          <a:xfrm>
            <a:off x="1223208" y="2537761"/>
            <a:ext cx="4872792" cy="2554545"/>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Lecture de l'e-book d'I. Canivet et J-M. Hardy : "44 conseils pour bien écrire sur le Web". </a:t>
            </a:r>
          </a:p>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L'ebook donne des indications sur :</a:t>
            </a:r>
          </a:p>
          <a:p>
            <a:pPr marL="542925" indent="-271463">
              <a:buFont typeface="+mj-lt"/>
              <a:buAutoNum type="arabicPeriod"/>
              <a:tabLst>
                <a:tab pos="542925" algn="l"/>
              </a:tabLst>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Les titres</a:t>
            </a:r>
          </a:p>
          <a:p>
            <a:pPr marL="542925" indent="-271463">
              <a:buFont typeface="+mj-lt"/>
              <a:buAutoNum type="arabicPeriod"/>
              <a:tabLst>
                <a:tab pos="542925" algn="l"/>
              </a:tabLst>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Les introductions</a:t>
            </a:r>
          </a:p>
          <a:p>
            <a:pPr marL="542925" indent="-271463">
              <a:buFont typeface="+mj-lt"/>
              <a:buAutoNum type="arabicPeriod"/>
              <a:tabLst>
                <a:tab pos="542925" algn="l"/>
              </a:tabLst>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Les liens</a:t>
            </a:r>
          </a:p>
          <a:p>
            <a:pPr marL="542925" indent="-271463">
              <a:buFont typeface="+mj-lt"/>
              <a:buAutoNum type="arabicPeriod"/>
              <a:tabLst>
                <a:tab pos="542925" algn="l"/>
              </a:tabLst>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Les images et vidéos</a:t>
            </a:r>
          </a:p>
        </p:txBody>
      </p:sp>
      <p:pic>
        <p:nvPicPr>
          <p:cNvPr id="3" name="Image 2">
            <a:extLst>
              <a:ext uri="{FF2B5EF4-FFF2-40B4-BE49-F238E27FC236}">
                <a16:creationId xmlns:a16="http://schemas.microsoft.com/office/drawing/2014/main" id="{53FC2628-7D24-49BF-B2B1-D99F38FCD1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37294" y="0"/>
            <a:ext cx="5154706" cy="6861708"/>
          </a:xfrm>
          <a:prstGeom prst="rect">
            <a:avLst/>
          </a:prstGeom>
        </p:spPr>
      </p:pic>
    </p:spTree>
    <p:extLst>
      <p:ext uri="{BB962C8B-B14F-4D97-AF65-F5344CB8AC3E}">
        <p14:creationId xmlns:p14="http://schemas.microsoft.com/office/powerpoint/2010/main" val="3654117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C82AA02-22A9-42B0-A64F-548AE6A1770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40000"/>
                    </a14:imgEffect>
                  </a14:imgLayer>
                </a14:imgProps>
              </a:ext>
              <a:ext uri="{28A0092B-C50C-407E-A947-70E740481C1C}">
                <a14:useLocalDpi xmlns:a14="http://schemas.microsoft.com/office/drawing/2010/main"/>
              </a:ext>
            </a:extLst>
          </a:blip>
          <a:srcRect l="-179"/>
          <a:stretch/>
        </p:blipFill>
        <p:spPr>
          <a:xfrm>
            <a:off x="-299604" y="0"/>
            <a:ext cx="7700580" cy="6858000"/>
          </a:xfrm>
          <a:prstGeom prst="rect">
            <a:avLst/>
          </a:prstGeom>
        </p:spPr>
      </p:pic>
      <p:grpSp>
        <p:nvGrpSpPr>
          <p:cNvPr id="3" name="Groupe 2">
            <a:extLst>
              <a:ext uri="{FF2B5EF4-FFF2-40B4-BE49-F238E27FC236}">
                <a16:creationId xmlns:a16="http://schemas.microsoft.com/office/drawing/2014/main" id="{6678CD49-26E5-4C6E-A171-0E2D5A0CD566}"/>
              </a:ext>
            </a:extLst>
          </p:cNvPr>
          <p:cNvGrpSpPr/>
          <p:nvPr/>
        </p:nvGrpSpPr>
        <p:grpSpPr>
          <a:xfrm>
            <a:off x="5928855" y="0"/>
            <a:ext cx="6381744" cy="6858000"/>
            <a:chOff x="644564" y="730811"/>
            <a:chExt cx="6381744" cy="6858000"/>
          </a:xfrm>
        </p:grpSpPr>
        <p:sp>
          <p:nvSpPr>
            <p:cNvPr id="4" name="ZoneTexte 3">
              <a:extLst>
                <a:ext uri="{FF2B5EF4-FFF2-40B4-BE49-F238E27FC236}">
                  <a16:creationId xmlns:a16="http://schemas.microsoft.com/office/drawing/2014/main" id="{CB4D0177-B1D4-439B-9480-726DD9733404}"/>
                </a:ext>
              </a:extLst>
            </p:cNvPr>
            <p:cNvSpPr txBox="1"/>
            <p:nvPr/>
          </p:nvSpPr>
          <p:spPr>
            <a:xfrm>
              <a:off x="644564" y="2182504"/>
              <a:ext cx="1623757" cy="1446550"/>
            </a:xfrm>
            <a:prstGeom prst="rect">
              <a:avLst/>
            </a:prstGeom>
            <a:noFill/>
          </p:spPr>
          <p:txBody>
            <a:bodyPr wrap="square" rtlCol="0">
              <a:spAutoFit/>
            </a:bodyPr>
            <a:lstStyle/>
            <a:p>
              <a:r>
                <a:rPr lang="fr-FR" sz="88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p>
          </p:txBody>
        </p:sp>
        <p:sp>
          <p:nvSpPr>
            <p:cNvPr id="5" name="ZoneTexte 4">
              <a:extLst>
                <a:ext uri="{FF2B5EF4-FFF2-40B4-BE49-F238E27FC236}">
                  <a16:creationId xmlns:a16="http://schemas.microsoft.com/office/drawing/2014/main" id="{6048CE60-56F9-4C6E-AB3C-2BD0913F9DD8}"/>
                </a:ext>
              </a:extLst>
            </p:cNvPr>
            <p:cNvSpPr txBox="1"/>
            <p:nvPr/>
          </p:nvSpPr>
          <p:spPr>
            <a:xfrm>
              <a:off x="2212447" y="2351782"/>
              <a:ext cx="4813861" cy="4708981"/>
            </a:xfrm>
            <a:prstGeom prst="rect">
              <a:avLst/>
            </a:prstGeom>
            <a:noFill/>
          </p:spPr>
          <p:txBody>
            <a:bodyPr wrap="square" rtlCol="0">
              <a:spAutoFit/>
            </a:bodyPr>
            <a:lstStyle/>
            <a:p>
              <a:r>
                <a:rPr lang="fr-FR" sz="3600" dirty="0">
                  <a:solidFill>
                    <a:srgbClr val="F8680D"/>
                  </a:solidFill>
                  <a:latin typeface="Open Sans" panose="020B0606030504020204" pitchFamily="34" charset="0"/>
                  <a:ea typeface="Open Sans" panose="020B0606030504020204" pitchFamily="34" charset="0"/>
                  <a:cs typeface="Open Sans" panose="020B0606030504020204" pitchFamily="34" charset="0"/>
                </a:rPr>
                <a:t>Rédaction Web / SEO</a:t>
              </a:r>
              <a:endParaRPr lang="fr-FR" sz="32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32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Référencement, bases</a:t>
              </a:r>
            </a:p>
            <a:p>
              <a:pPr marL="0" marR="0" lvl="0" indent="0" algn="l" defTabSz="45085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8680D"/>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Notions de base</a:t>
              </a:r>
            </a:p>
            <a:p>
              <a:pPr defTabSz="450850">
                <a:defRPr/>
              </a:pPr>
              <a:r>
                <a:rPr lang="fr-FR" sz="24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Critères de pertinence</a:t>
              </a:r>
              <a:endParaRPr kumimoji="0" lang="fr-FR" sz="2400" b="0" i="0" u="none" strike="noStrike" kern="1200" cap="none" spc="0" normalizeH="0" baseline="0" noProof="0" dirty="0">
                <a:ln>
                  <a:noFill/>
                </a:ln>
                <a:solidFill>
                  <a:srgbClr val="F8680D"/>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450850" rtl="0" eaLnBrk="1" fontAlgn="auto" latinLnBrk="0" hangingPunct="1">
                <a:lnSpc>
                  <a:spcPct val="100000"/>
                </a:lnSpc>
                <a:spcBef>
                  <a:spcPts val="0"/>
                </a:spcBef>
                <a:spcAft>
                  <a:spcPts val="0"/>
                </a:spcAft>
                <a:buClrTx/>
                <a:buSzTx/>
                <a:buFontTx/>
                <a:buNone/>
                <a:tabLst/>
                <a:defRPr/>
              </a:pPr>
              <a:r>
                <a:rPr lang="fr-FR" sz="24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sz="32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Optimisation éditoriale</a:t>
              </a:r>
            </a:p>
            <a:p>
              <a:pPr marL="457200" marR="0" lvl="1" indent="0" algn="l" defTabSz="265113"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8680D"/>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Définitions et concepts</a:t>
              </a:r>
              <a:r>
                <a:rPr lang="fr-FR" sz="24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liés</a:t>
              </a:r>
            </a:p>
            <a:p>
              <a:pPr marL="0" marR="0" lvl="0" indent="0" algn="l" defTabSz="45085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8680D"/>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Identifier ses mots-clés</a:t>
              </a:r>
            </a:p>
            <a:p>
              <a:pPr marL="0" marR="0" lvl="0" indent="0" algn="l" defTabSz="45085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8680D"/>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Placer ses mots-clés</a:t>
              </a:r>
              <a:endParaRPr lang="fr-FR" sz="24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265113" rtl="0" eaLnBrk="1" fontAlgn="auto" latinLnBrk="0" hangingPunct="1">
                <a:lnSpc>
                  <a:spcPct val="100000"/>
                </a:lnSpc>
                <a:spcBef>
                  <a:spcPts val="0"/>
                </a:spcBef>
                <a:spcAft>
                  <a:spcPts val="0"/>
                </a:spcAft>
                <a:buClrTx/>
                <a:buSzTx/>
                <a:buFontTx/>
                <a:buNone/>
                <a:tabLst/>
                <a:defRPr/>
              </a:pPr>
              <a:r>
                <a:rPr lang="fr-FR" sz="24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Comment optimiser ?</a:t>
              </a:r>
            </a:p>
            <a:p>
              <a:pPr marL="457200" marR="0" lvl="1" indent="0" algn="l" defTabSz="265113" rtl="0" eaLnBrk="1" fontAlgn="auto" latinLnBrk="0" hangingPunct="1">
                <a:lnSpc>
                  <a:spcPct val="100000"/>
                </a:lnSpc>
                <a:spcBef>
                  <a:spcPts val="0"/>
                </a:spcBef>
                <a:spcAft>
                  <a:spcPts val="0"/>
                </a:spcAft>
                <a:buClrTx/>
                <a:buSzTx/>
                <a:buFontTx/>
                <a:buNone/>
                <a:tabLst/>
                <a:defRPr/>
              </a:pPr>
              <a:r>
                <a:rPr lang="fr-FR" sz="24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Pratiques à éviter</a:t>
              </a:r>
              <a:endParaRPr lang="fr-FR" sz="32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endParaRPr>
            </a:p>
            <a:p>
              <a:pPr defTabSz="450850"/>
              <a:r>
                <a:rPr lang="fr-FR" sz="32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a:t>
              </a:r>
              <a:endParaRPr lang="fr-FR" sz="24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6" name="Connecteur droit 5">
              <a:extLst>
                <a:ext uri="{FF2B5EF4-FFF2-40B4-BE49-F238E27FC236}">
                  <a16:creationId xmlns:a16="http://schemas.microsoft.com/office/drawing/2014/main" id="{0E0908DA-3F0B-40D2-BE11-D666328F003E}"/>
                </a:ext>
              </a:extLst>
            </p:cNvPr>
            <p:cNvCxnSpPr>
              <a:cxnSpLocks/>
            </p:cNvCxnSpPr>
            <p:nvPr/>
          </p:nvCxnSpPr>
          <p:spPr>
            <a:xfrm>
              <a:off x="2113877" y="730811"/>
              <a:ext cx="0" cy="6858000"/>
            </a:xfrm>
            <a:prstGeom prst="line">
              <a:avLst/>
            </a:prstGeom>
            <a:ln>
              <a:solidFill>
                <a:srgbClr val="F8680D"/>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847311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6">
            <a:extLst>
              <a:ext uri="{FF2B5EF4-FFF2-40B4-BE49-F238E27FC236}">
                <a16:creationId xmlns:a16="http://schemas.microsoft.com/office/drawing/2014/main" id="{22D3A977-AD28-4F0F-8032-D3594535A3F8}"/>
              </a:ext>
            </a:extLst>
          </p:cNvPr>
          <p:cNvSpPr>
            <a:spLocks noGrp="1"/>
          </p:cNvSpPr>
          <p:nvPr>
            <p:ph type="title"/>
          </p:nvPr>
        </p:nvSpPr>
        <p:spPr>
          <a:xfrm>
            <a:off x="835612" y="365125"/>
            <a:ext cx="8942869" cy="1325563"/>
          </a:xfrm>
        </p:spPr>
        <p:txBody>
          <a:bodyPr/>
          <a:lstStyle/>
          <a:p>
            <a:r>
              <a:rPr lang="fr-FR" dirty="0"/>
              <a:t>4. Rédaction Web et SEO</a:t>
            </a:r>
          </a:p>
        </p:txBody>
      </p:sp>
      <p:sp>
        <p:nvSpPr>
          <p:cNvPr id="13" name="Rectangle 12">
            <a:extLst>
              <a:ext uri="{FF2B5EF4-FFF2-40B4-BE49-F238E27FC236}">
                <a16:creationId xmlns:a16="http://schemas.microsoft.com/office/drawing/2014/main" id="{153D6B7F-6676-4741-9297-DE29A8D901F6}"/>
              </a:ext>
            </a:extLst>
          </p:cNvPr>
          <p:cNvSpPr/>
          <p:nvPr/>
        </p:nvSpPr>
        <p:spPr>
          <a:xfrm flipH="1">
            <a:off x="903272" y="2428107"/>
            <a:ext cx="45719" cy="4064767"/>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3">
            <a:extLst>
              <a:ext uri="{FF2B5EF4-FFF2-40B4-BE49-F238E27FC236}">
                <a16:creationId xmlns:a16="http://schemas.microsoft.com/office/drawing/2014/main" id="{FB696B6D-10BF-4150-A166-23C9024AE806}"/>
              </a:ext>
            </a:extLst>
          </p:cNvPr>
          <p:cNvSpPr txBox="1">
            <a:spLocks/>
          </p:cNvSpPr>
          <p:nvPr/>
        </p:nvSpPr>
        <p:spPr>
          <a:xfrm>
            <a:off x="835614" y="1692709"/>
            <a:ext cx="6556698" cy="723724"/>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Notions de base sur le référencement</a:t>
            </a:r>
            <a:endParaRPr lang="fr-FR" sz="2800" dirty="0">
              <a:solidFill>
                <a:srgbClr val="F8680D"/>
              </a:solidFill>
            </a:endParaRPr>
          </a:p>
        </p:txBody>
      </p:sp>
      <p:sp>
        <p:nvSpPr>
          <p:cNvPr id="15" name="ZoneTexte 14">
            <a:extLst>
              <a:ext uri="{FF2B5EF4-FFF2-40B4-BE49-F238E27FC236}">
                <a16:creationId xmlns:a16="http://schemas.microsoft.com/office/drawing/2014/main" id="{541BAD83-872D-4055-AD60-1BD1EE75FE23}"/>
              </a:ext>
            </a:extLst>
          </p:cNvPr>
          <p:cNvSpPr txBox="1"/>
          <p:nvPr/>
        </p:nvSpPr>
        <p:spPr>
          <a:xfrm>
            <a:off x="1120412" y="2452093"/>
            <a:ext cx="6188246" cy="3785652"/>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Annuaire : catalogue hiérarchisé de sites Web. Les liens sont classés par thématiques.</a:t>
            </a:r>
          </a:p>
          <a:p>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L'ajout dans l'annuaire est le fruit d'actions humaines : </a:t>
            </a:r>
          </a:p>
          <a:p>
            <a:pPr marL="800100" lvl="1"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Celle du propriétaire qui soumet le site</a:t>
            </a:r>
          </a:p>
          <a:p>
            <a:pPr marL="800100" lvl="1"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Celle d'une équipe d'éditeurs qui en évaluent la pertinence</a:t>
            </a:r>
          </a:p>
          <a:p>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La recherche est basée sur les informations soumises à l'annuaire (pas de visite des pages par un robot)</a:t>
            </a:r>
          </a:p>
        </p:txBody>
      </p:sp>
      <p:pic>
        <p:nvPicPr>
          <p:cNvPr id="17" name="Image 16">
            <a:extLst>
              <a:ext uri="{FF2B5EF4-FFF2-40B4-BE49-F238E27FC236}">
                <a16:creationId xmlns:a16="http://schemas.microsoft.com/office/drawing/2014/main" id="{EF236FD5-D2C8-4CBA-8F83-2CE1AD8D4EA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889"/>
          <a:stretch/>
        </p:blipFill>
        <p:spPr>
          <a:xfrm>
            <a:off x="7694063" y="-55168"/>
            <a:ext cx="4585567" cy="6970318"/>
          </a:xfrm>
          <a:prstGeom prst="rect">
            <a:avLst/>
          </a:prstGeom>
          <a:ln>
            <a:solidFill>
              <a:srgbClr val="5C5858"/>
            </a:solidFill>
          </a:ln>
        </p:spPr>
      </p:pic>
    </p:spTree>
    <p:extLst>
      <p:ext uri="{BB962C8B-B14F-4D97-AF65-F5344CB8AC3E}">
        <p14:creationId xmlns:p14="http://schemas.microsoft.com/office/powerpoint/2010/main" val="437119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6">
            <a:extLst>
              <a:ext uri="{FF2B5EF4-FFF2-40B4-BE49-F238E27FC236}">
                <a16:creationId xmlns:a16="http://schemas.microsoft.com/office/drawing/2014/main" id="{22D3A977-AD28-4F0F-8032-D3594535A3F8}"/>
              </a:ext>
            </a:extLst>
          </p:cNvPr>
          <p:cNvSpPr>
            <a:spLocks noGrp="1"/>
          </p:cNvSpPr>
          <p:nvPr>
            <p:ph type="title"/>
          </p:nvPr>
        </p:nvSpPr>
        <p:spPr>
          <a:xfrm>
            <a:off x="4922419" y="365125"/>
            <a:ext cx="6423605" cy="1325563"/>
          </a:xfrm>
        </p:spPr>
        <p:txBody>
          <a:bodyPr/>
          <a:lstStyle/>
          <a:p>
            <a:r>
              <a:rPr lang="fr-FR" dirty="0"/>
              <a:t>4. Rédaction Web et SEO</a:t>
            </a:r>
          </a:p>
        </p:txBody>
      </p:sp>
      <p:sp>
        <p:nvSpPr>
          <p:cNvPr id="13" name="Rectangle 12">
            <a:extLst>
              <a:ext uri="{FF2B5EF4-FFF2-40B4-BE49-F238E27FC236}">
                <a16:creationId xmlns:a16="http://schemas.microsoft.com/office/drawing/2014/main" id="{153D6B7F-6676-4741-9297-DE29A8D901F6}"/>
              </a:ext>
            </a:extLst>
          </p:cNvPr>
          <p:cNvSpPr/>
          <p:nvPr/>
        </p:nvSpPr>
        <p:spPr>
          <a:xfrm flipH="1">
            <a:off x="4990078" y="2428107"/>
            <a:ext cx="45719" cy="3800113"/>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3">
            <a:extLst>
              <a:ext uri="{FF2B5EF4-FFF2-40B4-BE49-F238E27FC236}">
                <a16:creationId xmlns:a16="http://schemas.microsoft.com/office/drawing/2014/main" id="{FB696B6D-10BF-4150-A166-23C9024AE806}"/>
              </a:ext>
            </a:extLst>
          </p:cNvPr>
          <p:cNvSpPr txBox="1">
            <a:spLocks/>
          </p:cNvSpPr>
          <p:nvPr/>
        </p:nvSpPr>
        <p:spPr>
          <a:xfrm>
            <a:off x="4922421" y="1692709"/>
            <a:ext cx="6556698" cy="723724"/>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Notions de base sur le référencement</a:t>
            </a:r>
            <a:endParaRPr lang="fr-FR" sz="2800" dirty="0">
              <a:solidFill>
                <a:srgbClr val="F8680D"/>
              </a:solidFill>
            </a:endParaRPr>
          </a:p>
        </p:txBody>
      </p:sp>
      <p:sp>
        <p:nvSpPr>
          <p:cNvPr id="9" name="ZoneTexte 8">
            <a:extLst>
              <a:ext uri="{FF2B5EF4-FFF2-40B4-BE49-F238E27FC236}">
                <a16:creationId xmlns:a16="http://schemas.microsoft.com/office/drawing/2014/main" id="{906E184A-7D91-43DD-9B81-4A99466C7A07}"/>
              </a:ext>
            </a:extLst>
          </p:cNvPr>
          <p:cNvSpPr txBox="1"/>
          <p:nvPr/>
        </p:nvSpPr>
        <p:spPr>
          <a:xfrm>
            <a:off x="5197112" y="2442568"/>
            <a:ext cx="6188246" cy="2862322"/>
          </a:xfrm>
          <a:prstGeom prst="rect">
            <a:avLst/>
          </a:prstGeom>
          <a:noFill/>
        </p:spPr>
        <p:txBody>
          <a:bodyPr wrap="square" rtlCol="0">
            <a:spAutoFit/>
          </a:bodyPr>
          <a:lstStyle/>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Moteur de recherche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indexe des pages web dans une base de données en extrayant une liste de mots-clés de leur contenu. </a:t>
            </a:r>
          </a:p>
          <a:p>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La pertinence des pages est évaluée par des algorithmes</a:t>
            </a:r>
          </a:p>
          <a:p>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Méta-moteur</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 outil de recherche qui ne possède pas sa propre base de données (ex :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DuckDuckGo</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a:t>
            </a:r>
          </a:p>
        </p:txBody>
      </p:sp>
      <p:pic>
        <p:nvPicPr>
          <p:cNvPr id="7" name="Image 6">
            <a:extLst>
              <a:ext uri="{FF2B5EF4-FFF2-40B4-BE49-F238E27FC236}">
                <a16:creationId xmlns:a16="http://schemas.microsoft.com/office/drawing/2014/main" id="{448893AF-8A1F-4EAA-964A-4DBBC6FCD8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7738" y="676891"/>
            <a:ext cx="3003606" cy="1491634"/>
          </a:xfrm>
          <a:prstGeom prst="rect">
            <a:avLst/>
          </a:prstGeom>
          <a:ln>
            <a:solidFill>
              <a:srgbClr val="5C5858"/>
            </a:solidFill>
          </a:ln>
        </p:spPr>
      </p:pic>
      <p:pic>
        <p:nvPicPr>
          <p:cNvPr id="10" name="Image 9">
            <a:extLst>
              <a:ext uri="{FF2B5EF4-FFF2-40B4-BE49-F238E27FC236}">
                <a16:creationId xmlns:a16="http://schemas.microsoft.com/office/drawing/2014/main" id="{B9F3B244-DAB7-4D19-81F4-A4800A490EF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62295" y="3387725"/>
            <a:ext cx="2004268" cy="1069234"/>
          </a:xfrm>
          <a:prstGeom prst="rect">
            <a:avLst/>
          </a:prstGeom>
          <a:ln>
            <a:solidFill>
              <a:srgbClr val="5C5858"/>
            </a:solidFill>
          </a:ln>
        </p:spPr>
      </p:pic>
      <p:pic>
        <p:nvPicPr>
          <p:cNvPr id="15" name="Image 14">
            <a:extLst>
              <a:ext uri="{FF2B5EF4-FFF2-40B4-BE49-F238E27FC236}">
                <a16:creationId xmlns:a16="http://schemas.microsoft.com/office/drawing/2014/main" id="{58C66946-06DC-4400-89DA-BF6CCA58217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6882" y="3387724"/>
            <a:ext cx="2004268" cy="1062501"/>
          </a:xfrm>
          <a:prstGeom prst="rect">
            <a:avLst/>
          </a:prstGeom>
          <a:ln>
            <a:solidFill>
              <a:srgbClr val="5C5858"/>
            </a:solidFill>
          </a:ln>
        </p:spPr>
      </p:pic>
      <p:pic>
        <p:nvPicPr>
          <p:cNvPr id="17" name="Image 16">
            <a:extLst>
              <a:ext uri="{FF2B5EF4-FFF2-40B4-BE49-F238E27FC236}">
                <a16:creationId xmlns:a16="http://schemas.microsoft.com/office/drawing/2014/main" id="{0C03C1C2-01E6-4952-853A-D4C62D14D22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62295" y="5271110"/>
            <a:ext cx="2004268" cy="1095610"/>
          </a:xfrm>
          <a:prstGeom prst="rect">
            <a:avLst/>
          </a:prstGeom>
          <a:ln>
            <a:solidFill>
              <a:srgbClr val="5C5858"/>
            </a:solidFill>
          </a:ln>
        </p:spPr>
      </p:pic>
      <p:pic>
        <p:nvPicPr>
          <p:cNvPr id="19" name="Image 18">
            <a:extLst>
              <a:ext uri="{FF2B5EF4-FFF2-40B4-BE49-F238E27FC236}">
                <a16:creationId xmlns:a16="http://schemas.microsoft.com/office/drawing/2014/main" id="{63CB4E48-E3D5-4D30-8F6D-446B156BF7A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11199" y="5279585"/>
            <a:ext cx="2055634" cy="1078661"/>
          </a:xfrm>
          <a:prstGeom prst="rect">
            <a:avLst/>
          </a:prstGeom>
          <a:ln>
            <a:solidFill>
              <a:srgbClr val="5C5858"/>
            </a:solidFill>
          </a:ln>
        </p:spPr>
      </p:pic>
      <p:cxnSp>
        <p:nvCxnSpPr>
          <p:cNvPr id="21" name="Connecteur droit avec flèche 20">
            <a:extLst>
              <a:ext uri="{FF2B5EF4-FFF2-40B4-BE49-F238E27FC236}">
                <a16:creationId xmlns:a16="http://schemas.microsoft.com/office/drawing/2014/main" id="{2E348C0B-7AC0-40A5-B4E3-59C8E1866A4C}"/>
              </a:ext>
            </a:extLst>
          </p:cNvPr>
          <p:cNvCxnSpPr>
            <a:cxnSpLocks/>
            <a:stCxn id="7" idx="2"/>
            <a:endCxn id="15" idx="0"/>
          </p:cNvCxnSpPr>
          <p:nvPr/>
        </p:nvCxnSpPr>
        <p:spPr>
          <a:xfrm flipH="1">
            <a:off x="1339016" y="2168525"/>
            <a:ext cx="1110525" cy="1219199"/>
          </a:xfrm>
          <a:prstGeom prst="straightConnector1">
            <a:avLst/>
          </a:prstGeom>
          <a:ln w="3175">
            <a:solidFill>
              <a:srgbClr val="F8680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457C4D0D-83A9-43CC-AD44-8C36F67AB680}"/>
              </a:ext>
            </a:extLst>
          </p:cNvPr>
          <p:cNvCxnSpPr>
            <a:stCxn id="7" idx="2"/>
            <a:endCxn id="10" idx="0"/>
          </p:cNvCxnSpPr>
          <p:nvPr/>
        </p:nvCxnSpPr>
        <p:spPr>
          <a:xfrm>
            <a:off x="2449541" y="2168525"/>
            <a:ext cx="1214888" cy="1219200"/>
          </a:xfrm>
          <a:prstGeom prst="straightConnector1">
            <a:avLst/>
          </a:prstGeom>
          <a:ln w="3175">
            <a:solidFill>
              <a:srgbClr val="F8680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19C16012-6DCA-45B1-819F-6EF4F0727A6E}"/>
              </a:ext>
            </a:extLst>
          </p:cNvPr>
          <p:cNvCxnSpPr>
            <a:stCxn id="15" idx="2"/>
            <a:endCxn id="19" idx="0"/>
          </p:cNvCxnSpPr>
          <p:nvPr/>
        </p:nvCxnSpPr>
        <p:spPr>
          <a:xfrm>
            <a:off x="1339016" y="4450225"/>
            <a:ext cx="0" cy="829360"/>
          </a:xfrm>
          <a:prstGeom prst="straightConnector1">
            <a:avLst/>
          </a:prstGeom>
          <a:ln w="3175">
            <a:solidFill>
              <a:srgbClr val="F8680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8127F773-076B-4E06-9002-CDB7CB0BE73D}"/>
              </a:ext>
            </a:extLst>
          </p:cNvPr>
          <p:cNvCxnSpPr>
            <a:stCxn id="10" idx="2"/>
            <a:endCxn id="17" idx="0"/>
          </p:cNvCxnSpPr>
          <p:nvPr/>
        </p:nvCxnSpPr>
        <p:spPr>
          <a:xfrm>
            <a:off x="3664429" y="4456959"/>
            <a:ext cx="0" cy="814151"/>
          </a:xfrm>
          <a:prstGeom prst="straightConnector1">
            <a:avLst/>
          </a:prstGeom>
          <a:ln w="3175">
            <a:solidFill>
              <a:srgbClr val="F8680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E74A0CCF-5073-4F76-AE0A-761DAB34B9F8}"/>
              </a:ext>
            </a:extLst>
          </p:cNvPr>
          <p:cNvSpPr txBox="1"/>
          <p:nvPr/>
        </p:nvSpPr>
        <p:spPr>
          <a:xfrm>
            <a:off x="9099" y="6544330"/>
            <a:ext cx="10235820" cy="307777"/>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Source des images : Discord.com et page Twitter de Discord</a:t>
            </a:r>
          </a:p>
        </p:txBody>
      </p:sp>
      <p:sp>
        <p:nvSpPr>
          <p:cNvPr id="16" name="ZoneTexte 15">
            <a:extLst>
              <a:ext uri="{FF2B5EF4-FFF2-40B4-BE49-F238E27FC236}">
                <a16:creationId xmlns:a16="http://schemas.microsoft.com/office/drawing/2014/main" id="{E47EFABB-A0A2-4AC9-B0C9-6168B0601B27}"/>
              </a:ext>
            </a:extLst>
          </p:cNvPr>
          <p:cNvSpPr txBox="1"/>
          <p:nvPr/>
        </p:nvSpPr>
        <p:spPr>
          <a:xfrm>
            <a:off x="5197113" y="5548690"/>
            <a:ext cx="6447200" cy="584775"/>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Les algorithmes de classement de Google : </a:t>
            </a:r>
          </a:p>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hlinkClick r:id="rId8"/>
              </a:rPr>
              <a:t>https://stylistme.com/marketing-digital/seo/algorithmes-google-2017-seo</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Tree>
    <p:extLst>
      <p:ext uri="{BB962C8B-B14F-4D97-AF65-F5344CB8AC3E}">
        <p14:creationId xmlns:p14="http://schemas.microsoft.com/office/powerpoint/2010/main" val="2819898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134D073-926F-4B53-B3B1-0FD0DDFDA14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7680325" y="0"/>
            <a:ext cx="4548188" cy="6858000"/>
          </a:xfrm>
          <a:prstGeom prst="rect">
            <a:avLst/>
          </a:prstGeom>
        </p:spPr>
      </p:pic>
      <p:sp>
        <p:nvSpPr>
          <p:cNvPr id="4" name="Rectangle 3">
            <a:extLst>
              <a:ext uri="{FF2B5EF4-FFF2-40B4-BE49-F238E27FC236}">
                <a16:creationId xmlns:a16="http://schemas.microsoft.com/office/drawing/2014/main" id="{B0FEED64-DD35-462A-A407-DC7302EF6FAD}"/>
              </a:ext>
            </a:extLst>
          </p:cNvPr>
          <p:cNvSpPr/>
          <p:nvPr/>
        </p:nvSpPr>
        <p:spPr>
          <a:xfrm flipH="1">
            <a:off x="903271" y="2428107"/>
            <a:ext cx="45719" cy="3635809"/>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3">
            <a:extLst>
              <a:ext uri="{FF2B5EF4-FFF2-40B4-BE49-F238E27FC236}">
                <a16:creationId xmlns:a16="http://schemas.microsoft.com/office/drawing/2014/main" id="{8E8F59F8-1CEE-4FE2-8322-E3E13852705C}"/>
              </a:ext>
            </a:extLst>
          </p:cNvPr>
          <p:cNvSpPr txBox="1">
            <a:spLocks/>
          </p:cNvSpPr>
          <p:nvPr/>
        </p:nvSpPr>
        <p:spPr>
          <a:xfrm>
            <a:off x="835614" y="1692709"/>
            <a:ext cx="6556698" cy="723724"/>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Notions de base sur le référencement</a:t>
            </a:r>
            <a:endParaRPr lang="fr-FR" sz="2800" dirty="0">
              <a:solidFill>
                <a:srgbClr val="F8680D"/>
              </a:solidFill>
            </a:endParaRPr>
          </a:p>
        </p:txBody>
      </p:sp>
      <p:sp>
        <p:nvSpPr>
          <p:cNvPr id="6" name="Titre 46">
            <a:extLst>
              <a:ext uri="{FF2B5EF4-FFF2-40B4-BE49-F238E27FC236}">
                <a16:creationId xmlns:a16="http://schemas.microsoft.com/office/drawing/2014/main" id="{2BE654A7-E166-41A2-B5D5-919B651D021F}"/>
              </a:ext>
            </a:extLst>
          </p:cNvPr>
          <p:cNvSpPr>
            <a:spLocks noGrp="1"/>
          </p:cNvSpPr>
          <p:nvPr>
            <p:ph type="title"/>
          </p:nvPr>
        </p:nvSpPr>
        <p:spPr>
          <a:xfrm>
            <a:off x="835613" y="365125"/>
            <a:ext cx="6556698" cy="1325563"/>
          </a:xfrm>
        </p:spPr>
        <p:txBody>
          <a:bodyPr/>
          <a:lstStyle/>
          <a:p>
            <a:r>
              <a:rPr lang="fr-FR" dirty="0"/>
              <a:t>4. Rédaction Web et SEO</a:t>
            </a:r>
          </a:p>
        </p:txBody>
      </p:sp>
      <p:sp>
        <p:nvSpPr>
          <p:cNvPr id="7" name="ZoneTexte 6">
            <a:extLst>
              <a:ext uri="{FF2B5EF4-FFF2-40B4-BE49-F238E27FC236}">
                <a16:creationId xmlns:a16="http://schemas.microsoft.com/office/drawing/2014/main" id="{5AD2D6E5-3555-4BB5-BDDF-E0B32270305F}"/>
              </a:ext>
            </a:extLst>
          </p:cNvPr>
          <p:cNvSpPr txBox="1"/>
          <p:nvPr/>
        </p:nvSpPr>
        <p:spPr>
          <a:xfrm>
            <a:off x="1202629" y="2442568"/>
            <a:ext cx="6048403" cy="3785652"/>
          </a:xfrm>
          <a:prstGeom prst="rect">
            <a:avLst/>
          </a:prstGeom>
          <a:noFill/>
        </p:spPr>
        <p:txBody>
          <a:bodyPr wrap="square" rtlCol="0">
            <a:spAutoFit/>
          </a:bodyPr>
          <a:lstStyle/>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SEO (</a:t>
            </a:r>
            <a:r>
              <a:rPr lang="fr-FR" sz="2000" u="sng"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Search</a:t>
            </a:r>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Engine </a:t>
            </a:r>
            <a:r>
              <a:rPr lang="fr-FR" sz="2000" u="sng"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Optimization</a:t>
            </a:r>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référencement naturel. Optimisation (notamment éditoriale) pour les moteurs de recherche </a:t>
            </a:r>
          </a:p>
          <a:p>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SEA (</a:t>
            </a:r>
            <a:r>
              <a:rPr lang="fr-FR" sz="2000" u="sng"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Search</a:t>
            </a:r>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Engine Advertising)</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 référencement payant. Publicité sur les moteurs de recherche (ex : Google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Ads</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a:t>
            </a:r>
          </a:p>
          <a:p>
            <a:endPar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SMO (Social Media </a:t>
            </a:r>
            <a:r>
              <a:rPr lang="fr-FR" sz="2000" u="sng"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Optimization</a:t>
            </a:r>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SEO qui prend appui sur les médias sociaux pour améliorer le référencement d'un site/d'une page Web</a:t>
            </a:r>
          </a:p>
          <a:p>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p:txBody>
      </p:sp>
      <p:grpSp>
        <p:nvGrpSpPr>
          <p:cNvPr id="8" name="Groupe 7">
            <a:extLst>
              <a:ext uri="{FF2B5EF4-FFF2-40B4-BE49-F238E27FC236}">
                <a16:creationId xmlns:a16="http://schemas.microsoft.com/office/drawing/2014/main" id="{C76A8FD0-969E-49C1-B9B1-F2FB1EFA6C16}"/>
              </a:ext>
            </a:extLst>
          </p:cNvPr>
          <p:cNvGrpSpPr/>
          <p:nvPr/>
        </p:nvGrpSpPr>
        <p:grpSpPr>
          <a:xfrm>
            <a:off x="1223207" y="2349513"/>
            <a:ext cx="9745586" cy="1154848"/>
            <a:chOff x="1223207" y="3994668"/>
            <a:chExt cx="9745586" cy="1154848"/>
          </a:xfrm>
        </p:grpSpPr>
        <p:sp>
          <p:nvSpPr>
            <p:cNvPr id="9" name="Rectangle 8">
              <a:extLst>
                <a:ext uri="{FF2B5EF4-FFF2-40B4-BE49-F238E27FC236}">
                  <a16:creationId xmlns:a16="http://schemas.microsoft.com/office/drawing/2014/main" id="{1A6C0AD2-A48D-4628-996A-410DAA0B2B57}"/>
                </a:ext>
              </a:extLst>
            </p:cNvPr>
            <p:cNvSpPr/>
            <p:nvPr/>
          </p:nvSpPr>
          <p:spPr>
            <a:xfrm>
              <a:off x="1223207" y="3994668"/>
              <a:ext cx="6169103" cy="1154848"/>
            </a:xfrm>
            <a:prstGeom prst="rect">
              <a:avLst/>
            </a:prstGeom>
            <a:noFill/>
            <a:ln>
              <a:solidFill>
                <a:srgbClr val="F8680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Connecteur droit 9">
              <a:extLst>
                <a:ext uri="{FF2B5EF4-FFF2-40B4-BE49-F238E27FC236}">
                  <a16:creationId xmlns:a16="http://schemas.microsoft.com/office/drawing/2014/main" id="{07F2AF30-0FA9-487E-A821-0407D612E1BB}"/>
                </a:ext>
              </a:extLst>
            </p:cNvPr>
            <p:cNvCxnSpPr>
              <a:cxnSpLocks/>
              <a:stCxn id="9" idx="3"/>
            </p:cNvCxnSpPr>
            <p:nvPr/>
          </p:nvCxnSpPr>
          <p:spPr>
            <a:xfrm flipV="1">
              <a:off x="7392310" y="4570390"/>
              <a:ext cx="1208764" cy="1702"/>
            </a:xfrm>
            <a:prstGeom prst="line">
              <a:avLst/>
            </a:prstGeom>
            <a:ln>
              <a:solidFill>
                <a:srgbClr val="F8680D"/>
              </a:solidFill>
              <a:prstDash val="dash"/>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74855C56-A7B9-4A16-B99C-EE35743E2BD4}"/>
                </a:ext>
              </a:extLst>
            </p:cNvPr>
            <p:cNvSpPr txBox="1"/>
            <p:nvPr/>
          </p:nvSpPr>
          <p:spPr>
            <a:xfrm>
              <a:off x="8601074" y="4387426"/>
              <a:ext cx="2367719" cy="369332"/>
            </a:xfrm>
            <a:prstGeom prst="rect">
              <a:avLst/>
            </a:prstGeom>
            <a:solidFill>
              <a:srgbClr val="F8680D"/>
            </a:solidFill>
            <a:ln>
              <a:noFill/>
              <a:prstDash val="dash"/>
            </a:ln>
          </p:spPr>
          <p:txBody>
            <a:bodyPr wrap="square" rtlCol="0">
              <a:spAutoFit/>
            </a:bodyPr>
            <a:lstStyle/>
            <a:p>
              <a:r>
                <a:rPr lang="fr-FR"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Notre focus</a:t>
              </a:r>
            </a:p>
          </p:txBody>
        </p:sp>
      </p:grpSp>
    </p:spTree>
    <p:extLst>
      <p:ext uri="{BB962C8B-B14F-4D97-AF65-F5344CB8AC3E}">
        <p14:creationId xmlns:p14="http://schemas.microsoft.com/office/powerpoint/2010/main" val="1884231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FAD5CE0-AFD6-45E4-9509-C0376B166158}"/>
              </a:ext>
            </a:extLst>
          </p:cNvPr>
          <p:cNvSpPr txBox="1">
            <a:spLocks/>
          </p:cNvSpPr>
          <p:nvPr/>
        </p:nvSpPr>
        <p:spPr>
          <a:xfrm>
            <a:off x="835614" y="1692709"/>
            <a:ext cx="11008724" cy="723724"/>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Améliorer son référencement implique d'agir à plusieurs niveaux :  </a:t>
            </a:r>
            <a:endParaRPr lang="fr-FR" sz="2800" dirty="0">
              <a:solidFill>
                <a:srgbClr val="F8680D"/>
              </a:solidFill>
            </a:endParaRPr>
          </a:p>
        </p:txBody>
      </p:sp>
      <p:sp>
        <p:nvSpPr>
          <p:cNvPr id="5" name="Titre 46">
            <a:extLst>
              <a:ext uri="{FF2B5EF4-FFF2-40B4-BE49-F238E27FC236}">
                <a16:creationId xmlns:a16="http://schemas.microsoft.com/office/drawing/2014/main" id="{D5B12D4C-127C-4464-9E80-0BCF73F5DC68}"/>
              </a:ext>
            </a:extLst>
          </p:cNvPr>
          <p:cNvSpPr>
            <a:spLocks noGrp="1"/>
          </p:cNvSpPr>
          <p:nvPr>
            <p:ph type="title"/>
          </p:nvPr>
        </p:nvSpPr>
        <p:spPr>
          <a:xfrm>
            <a:off x="835613" y="365125"/>
            <a:ext cx="6556698" cy="1325563"/>
          </a:xfrm>
        </p:spPr>
        <p:txBody>
          <a:bodyPr/>
          <a:lstStyle/>
          <a:p>
            <a:r>
              <a:rPr lang="fr-FR" dirty="0"/>
              <a:t>4. Rédaction Web et SEO</a:t>
            </a:r>
          </a:p>
        </p:txBody>
      </p:sp>
      <p:sp>
        <p:nvSpPr>
          <p:cNvPr id="6" name="Rectangle 5">
            <a:extLst>
              <a:ext uri="{FF2B5EF4-FFF2-40B4-BE49-F238E27FC236}">
                <a16:creationId xmlns:a16="http://schemas.microsoft.com/office/drawing/2014/main" id="{E25842AE-F63A-48C3-B066-A3F89EA9A70E}"/>
              </a:ext>
            </a:extLst>
          </p:cNvPr>
          <p:cNvSpPr/>
          <p:nvPr/>
        </p:nvSpPr>
        <p:spPr>
          <a:xfrm>
            <a:off x="4812886" y="4393278"/>
            <a:ext cx="2559062" cy="586269"/>
          </a:xfrm>
          <a:prstGeom prst="rect">
            <a:avLst/>
          </a:prstGeom>
          <a:solidFill>
            <a:schemeClr val="bg1"/>
          </a:solidFill>
          <a:ln>
            <a:solidFill>
              <a:srgbClr val="4D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Améliorer son référencement</a:t>
            </a:r>
          </a:p>
        </p:txBody>
      </p:sp>
      <p:sp>
        <p:nvSpPr>
          <p:cNvPr id="8" name="Rectangle 7">
            <a:extLst>
              <a:ext uri="{FF2B5EF4-FFF2-40B4-BE49-F238E27FC236}">
                <a16:creationId xmlns:a16="http://schemas.microsoft.com/office/drawing/2014/main" id="{7EA696C3-04E1-4776-9FDA-1BC4FABD97FB}"/>
              </a:ext>
            </a:extLst>
          </p:cNvPr>
          <p:cNvSpPr/>
          <p:nvPr/>
        </p:nvSpPr>
        <p:spPr>
          <a:xfrm>
            <a:off x="4812886" y="2711784"/>
            <a:ext cx="2559062" cy="586269"/>
          </a:xfrm>
          <a:prstGeom prst="rect">
            <a:avLst/>
          </a:prstGeom>
          <a:solidFill>
            <a:schemeClr val="bg1"/>
          </a:solidFill>
          <a:ln>
            <a:solidFill>
              <a:srgbClr val="4D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Expérience utilisateur</a:t>
            </a:r>
          </a:p>
        </p:txBody>
      </p:sp>
      <p:sp>
        <p:nvSpPr>
          <p:cNvPr id="11" name="Rectangle 10">
            <a:extLst>
              <a:ext uri="{FF2B5EF4-FFF2-40B4-BE49-F238E27FC236}">
                <a16:creationId xmlns:a16="http://schemas.microsoft.com/office/drawing/2014/main" id="{22AA0C36-7C7A-448A-A825-9344C8FB7216}"/>
              </a:ext>
            </a:extLst>
          </p:cNvPr>
          <p:cNvSpPr/>
          <p:nvPr/>
        </p:nvSpPr>
        <p:spPr>
          <a:xfrm>
            <a:off x="8360506" y="3476436"/>
            <a:ext cx="2559062" cy="586269"/>
          </a:xfrm>
          <a:prstGeom prst="rect">
            <a:avLst/>
          </a:prstGeom>
          <a:noFill/>
          <a:ln>
            <a:solidFill>
              <a:srgbClr val="5C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Contenu</a:t>
            </a:r>
          </a:p>
        </p:txBody>
      </p:sp>
      <p:sp>
        <p:nvSpPr>
          <p:cNvPr id="14" name="Rectangle 13">
            <a:extLst>
              <a:ext uri="{FF2B5EF4-FFF2-40B4-BE49-F238E27FC236}">
                <a16:creationId xmlns:a16="http://schemas.microsoft.com/office/drawing/2014/main" id="{8A98816D-1ADB-4155-8228-1B2056C9C6CF}"/>
              </a:ext>
            </a:extLst>
          </p:cNvPr>
          <p:cNvSpPr/>
          <p:nvPr/>
        </p:nvSpPr>
        <p:spPr>
          <a:xfrm>
            <a:off x="8360506" y="5324520"/>
            <a:ext cx="2559062" cy="586269"/>
          </a:xfrm>
          <a:prstGeom prst="rect">
            <a:avLst/>
          </a:prstGeom>
          <a:solidFill>
            <a:schemeClr val="bg1"/>
          </a:solidFill>
          <a:ln>
            <a:solidFill>
              <a:srgbClr val="4D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Signaux sociaux</a:t>
            </a:r>
          </a:p>
        </p:txBody>
      </p:sp>
      <p:sp>
        <p:nvSpPr>
          <p:cNvPr id="17" name="Rectangle 16">
            <a:extLst>
              <a:ext uri="{FF2B5EF4-FFF2-40B4-BE49-F238E27FC236}">
                <a16:creationId xmlns:a16="http://schemas.microsoft.com/office/drawing/2014/main" id="{95C8F183-1192-41B6-BF6F-A9B2FBACBF48}"/>
              </a:ext>
            </a:extLst>
          </p:cNvPr>
          <p:cNvSpPr/>
          <p:nvPr/>
        </p:nvSpPr>
        <p:spPr>
          <a:xfrm>
            <a:off x="1265266" y="5324520"/>
            <a:ext cx="2559062" cy="586269"/>
          </a:xfrm>
          <a:prstGeom prst="rect">
            <a:avLst/>
          </a:prstGeom>
          <a:solidFill>
            <a:schemeClr val="bg1"/>
          </a:solidFill>
          <a:ln>
            <a:solidFill>
              <a:srgbClr val="4D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Liens entrants</a:t>
            </a:r>
          </a:p>
        </p:txBody>
      </p:sp>
      <p:sp>
        <p:nvSpPr>
          <p:cNvPr id="20" name="Rectangle 19">
            <a:extLst>
              <a:ext uri="{FF2B5EF4-FFF2-40B4-BE49-F238E27FC236}">
                <a16:creationId xmlns:a16="http://schemas.microsoft.com/office/drawing/2014/main" id="{34127BCC-9B7A-4105-B2E9-B7B0CEF7C34A}"/>
              </a:ext>
            </a:extLst>
          </p:cNvPr>
          <p:cNvSpPr/>
          <p:nvPr/>
        </p:nvSpPr>
        <p:spPr>
          <a:xfrm>
            <a:off x="1265266" y="3476437"/>
            <a:ext cx="2559062" cy="586269"/>
          </a:xfrm>
          <a:prstGeom prst="rect">
            <a:avLst/>
          </a:prstGeom>
          <a:solidFill>
            <a:schemeClr val="bg1"/>
          </a:solidFill>
          <a:ln>
            <a:solidFill>
              <a:srgbClr val="4D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Technique</a:t>
            </a:r>
          </a:p>
        </p:txBody>
      </p:sp>
      <p:sp>
        <p:nvSpPr>
          <p:cNvPr id="33" name="ZoneTexte 32">
            <a:extLst>
              <a:ext uri="{FF2B5EF4-FFF2-40B4-BE49-F238E27FC236}">
                <a16:creationId xmlns:a16="http://schemas.microsoft.com/office/drawing/2014/main" id="{7846FCFB-EB1B-4180-967D-24892E5F2571}"/>
              </a:ext>
            </a:extLst>
          </p:cNvPr>
          <p:cNvSpPr txBox="1"/>
          <p:nvPr/>
        </p:nvSpPr>
        <p:spPr>
          <a:xfrm>
            <a:off x="0" y="6334780"/>
            <a:ext cx="6159769" cy="523220"/>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Source : I. Canivet (2017). "</a:t>
            </a:r>
            <a:r>
              <a:rPr lang="fr-FR" sz="1400" i="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Bien rédiger pour le web. Stratégie de contenu pour améliorer son référencement naturel</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Eyrolles, 4</a:t>
            </a:r>
            <a:r>
              <a:rPr lang="fr-FR" sz="1400" baseline="30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ème</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édition. </a:t>
            </a:r>
          </a:p>
        </p:txBody>
      </p:sp>
      <p:cxnSp>
        <p:nvCxnSpPr>
          <p:cNvPr id="35" name="Connecteur droit avec flèche 34">
            <a:extLst>
              <a:ext uri="{FF2B5EF4-FFF2-40B4-BE49-F238E27FC236}">
                <a16:creationId xmlns:a16="http://schemas.microsoft.com/office/drawing/2014/main" id="{9EEE4F03-6FBE-429C-AC3E-1E5BCC4C03A3}"/>
              </a:ext>
            </a:extLst>
          </p:cNvPr>
          <p:cNvCxnSpPr>
            <a:cxnSpLocks/>
            <a:endCxn id="20" idx="3"/>
          </p:cNvCxnSpPr>
          <p:nvPr/>
        </p:nvCxnSpPr>
        <p:spPr>
          <a:xfrm flipH="1" flipV="1">
            <a:off x="3824328" y="3769572"/>
            <a:ext cx="988558" cy="612188"/>
          </a:xfrm>
          <a:prstGeom prst="straightConnector1">
            <a:avLst/>
          </a:prstGeom>
          <a:ln>
            <a:solidFill>
              <a:srgbClr val="5C5858"/>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92FDE505-017E-459C-89B5-9BABD58A448B}"/>
              </a:ext>
            </a:extLst>
          </p:cNvPr>
          <p:cNvCxnSpPr>
            <a:cxnSpLocks/>
            <a:endCxn id="11" idx="1"/>
          </p:cNvCxnSpPr>
          <p:nvPr/>
        </p:nvCxnSpPr>
        <p:spPr>
          <a:xfrm flipV="1">
            <a:off x="7392311" y="3769571"/>
            <a:ext cx="968195" cy="612188"/>
          </a:xfrm>
          <a:prstGeom prst="straightConnector1">
            <a:avLst/>
          </a:prstGeom>
          <a:ln>
            <a:solidFill>
              <a:srgbClr val="5C5858"/>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5FDDA4A5-EA32-477C-9762-45C3372B7D24}"/>
              </a:ext>
            </a:extLst>
          </p:cNvPr>
          <p:cNvCxnSpPr>
            <a:cxnSpLocks/>
            <a:endCxn id="14" idx="1"/>
          </p:cNvCxnSpPr>
          <p:nvPr/>
        </p:nvCxnSpPr>
        <p:spPr>
          <a:xfrm>
            <a:off x="7392311" y="5005466"/>
            <a:ext cx="968195" cy="612189"/>
          </a:xfrm>
          <a:prstGeom prst="straightConnector1">
            <a:avLst/>
          </a:prstGeom>
          <a:ln>
            <a:solidFill>
              <a:srgbClr val="5C5858"/>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A80807E5-5896-4025-8BB6-2F08808797DB}"/>
              </a:ext>
            </a:extLst>
          </p:cNvPr>
          <p:cNvCxnSpPr>
            <a:cxnSpLocks/>
            <a:endCxn id="17" idx="3"/>
          </p:cNvCxnSpPr>
          <p:nvPr/>
        </p:nvCxnSpPr>
        <p:spPr>
          <a:xfrm flipH="1">
            <a:off x="3824328" y="4979547"/>
            <a:ext cx="988558" cy="638108"/>
          </a:xfrm>
          <a:prstGeom prst="straightConnector1">
            <a:avLst/>
          </a:prstGeom>
          <a:ln>
            <a:solidFill>
              <a:srgbClr val="5C5858"/>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DE9A9F99-BFB5-4346-B565-3CD23B9C1688}"/>
              </a:ext>
            </a:extLst>
          </p:cNvPr>
          <p:cNvCxnSpPr>
            <a:stCxn id="6" idx="0"/>
            <a:endCxn id="8" idx="2"/>
          </p:cNvCxnSpPr>
          <p:nvPr/>
        </p:nvCxnSpPr>
        <p:spPr>
          <a:xfrm flipV="1">
            <a:off x="6092417" y="3298053"/>
            <a:ext cx="0" cy="1095225"/>
          </a:xfrm>
          <a:prstGeom prst="straightConnector1">
            <a:avLst/>
          </a:prstGeom>
          <a:ln>
            <a:solidFill>
              <a:srgbClr val="5C585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30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8680D"/>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par>
                                <p:cTn id="9" presetID="3" presetClass="emph" presetSubtype="2" fill="hold" nodeType="withEffect">
                                  <p:stCondLst>
                                    <p:cond delay="0"/>
                                  </p:stCondLst>
                                  <p:childTnLst>
                                    <p:animClr clrSpc="rgb" dir="cw">
                                      <p:cBhvr override="childStyle">
                                        <p:cTn id="10" dur="600" fill="hold"/>
                                        <p:tgtEl>
                                          <p:spTgt spid="11">
                                            <p:txEl>
                                              <p:pRg st="0" end="0"/>
                                            </p:txEl>
                                          </p:spTgt>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6">
            <a:extLst>
              <a:ext uri="{FF2B5EF4-FFF2-40B4-BE49-F238E27FC236}">
                <a16:creationId xmlns:a16="http://schemas.microsoft.com/office/drawing/2014/main" id="{9D248D7B-6A58-4558-A723-55D1DE299342}"/>
              </a:ext>
            </a:extLst>
          </p:cNvPr>
          <p:cNvSpPr>
            <a:spLocks noGrp="1"/>
          </p:cNvSpPr>
          <p:nvPr>
            <p:ph type="title"/>
          </p:nvPr>
        </p:nvSpPr>
        <p:spPr>
          <a:xfrm>
            <a:off x="835612" y="365125"/>
            <a:ext cx="8942869" cy="1325563"/>
          </a:xfrm>
        </p:spPr>
        <p:txBody>
          <a:bodyPr/>
          <a:lstStyle/>
          <a:p>
            <a:r>
              <a:rPr lang="fr-FR" dirty="0"/>
              <a:t>4. Rédaction Web et SEO</a:t>
            </a:r>
          </a:p>
        </p:txBody>
      </p:sp>
      <p:sp>
        <p:nvSpPr>
          <p:cNvPr id="6" name="Titre 3">
            <a:extLst>
              <a:ext uri="{FF2B5EF4-FFF2-40B4-BE49-F238E27FC236}">
                <a16:creationId xmlns:a16="http://schemas.microsoft.com/office/drawing/2014/main" id="{F39F02FD-59F7-434B-9539-460A2E839D33}"/>
              </a:ext>
            </a:extLst>
          </p:cNvPr>
          <p:cNvSpPr txBox="1">
            <a:spLocks/>
          </p:cNvSpPr>
          <p:nvPr/>
        </p:nvSpPr>
        <p:spPr>
          <a:xfrm>
            <a:off x="835614" y="1692709"/>
            <a:ext cx="6556698" cy="723724"/>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Référencement : critères off-page</a:t>
            </a:r>
            <a:endParaRPr lang="fr-FR" sz="2800" dirty="0">
              <a:solidFill>
                <a:srgbClr val="F8680D"/>
              </a:solidFill>
            </a:endParaRPr>
          </a:p>
        </p:txBody>
      </p:sp>
      <p:sp>
        <p:nvSpPr>
          <p:cNvPr id="7" name="Flèche : haut 6">
            <a:extLst>
              <a:ext uri="{FF2B5EF4-FFF2-40B4-BE49-F238E27FC236}">
                <a16:creationId xmlns:a16="http://schemas.microsoft.com/office/drawing/2014/main" id="{EA68A7E6-FD9A-4156-9A6F-9B36323C41B6}"/>
              </a:ext>
            </a:extLst>
          </p:cNvPr>
          <p:cNvSpPr/>
          <p:nvPr/>
        </p:nvSpPr>
        <p:spPr>
          <a:xfrm>
            <a:off x="947738" y="2357257"/>
            <a:ext cx="1204912" cy="3851017"/>
          </a:xfrm>
          <a:prstGeom prst="upArrow">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50831CB0-9D78-4410-A797-FB4D2FF86CB7}"/>
              </a:ext>
            </a:extLst>
          </p:cNvPr>
          <p:cNvSpPr txBox="1"/>
          <p:nvPr/>
        </p:nvSpPr>
        <p:spPr>
          <a:xfrm>
            <a:off x="1" y="6334780"/>
            <a:ext cx="10872788" cy="523220"/>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Sources : I. Canivet (2017). "</a:t>
            </a:r>
            <a:r>
              <a:rPr lang="fr-FR" sz="1400" i="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Bien rédiger pour le web. Stratégie de contenu pour améliorer son référencement naturel</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Eyrolles, 4</a:t>
            </a:r>
            <a:r>
              <a:rPr lang="fr-FR" sz="1400" baseline="30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ème</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édition.</a:t>
            </a:r>
          </a:p>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R. Joly (2010). </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hlinkClick r:id="rId3"/>
              </a:rPr>
              <a:t>Principes de fonctionnement des moteurs</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SEO Campus 2010 </a:t>
            </a:r>
          </a:p>
        </p:txBody>
      </p:sp>
      <p:sp>
        <p:nvSpPr>
          <p:cNvPr id="10" name="ZoneTexte 9">
            <a:extLst>
              <a:ext uri="{FF2B5EF4-FFF2-40B4-BE49-F238E27FC236}">
                <a16:creationId xmlns:a16="http://schemas.microsoft.com/office/drawing/2014/main" id="{D467B655-EFD9-41DB-A4F7-265FFDEF278C}"/>
              </a:ext>
            </a:extLst>
          </p:cNvPr>
          <p:cNvSpPr txBox="1"/>
          <p:nvPr/>
        </p:nvSpPr>
        <p:spPr>
          <a:xfrm>
            <a:off x="2253878" y="2528289"/>
            <a:ext cx="9304710" cy="3631763"/>
          </a:xfrm>
          <a:prstGeom prst="rect">
            <a:avLst/>
          </a:prstGeom>
          <a:noFill/>
        </p:spPr>
        <p:txBody>
          <a:bodyPr wrap="square" rtlCol="0">
            <a:spAutoFit/>
          </a:bodyPr>
          <a:lstStyle/>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Engagement des utilisateurs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nombre et qualité des partages (notamment sur les médias sociaux), faible taux de rebond  </a:t>
            </a:r>
          </a:p>
          <a:p>
            <a:endParaRPr lang="fr-FR" sz="1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Qualité des liens entrants :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ils proviennent de sites de qualité, qui font autorité dans leur thématique</a:t>
            </a:r>
          </a:p>
          <a:p>
            <a:endParaRPr lang="fr-FR" sz="1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Arborescence peu profonde (3 niveaux) et maillage interne optimisé</a:t>
            </a:r>
          </a:p>
          <a:p>
            <a:endParaRPr lang="fr-FR" sz="1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Historique</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:le site et le nom de domaine sont anciens et établis, les visiteurs font régulièrement la promotion de votre contenu sur les médias sociaux </a:t>
            </a:r>
          </a:p>
          <a:p>
            <a:endParaRPr lang="fr-FR" sz="1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Performance du site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le site s'affiche rapidement, est ergonomique</a:t>
            </a:r>
          </a:p>
          <a:p>
            <a:endParaRPr lang="fr-FR" sz="1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Textes d'ancres des liens entrants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contiennent des mots-clés</a:t>
            </a:r>
          </a:p>
        </p:txBody>
      </p:sp>
    </p:spTree>
    <p:extLst>
      <p:ext uri="{BB962C8B-B14F-4D97-AF65-F5344CB8AC3E}">
        <p14:creationId xmlns:p14="http://schemas.microsoft.com/office/powerpoint/2010/main" val="156239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1000"/>
                                        <p:tgtEl>
                                          <p:spTgt spid="10">
                                            <p:txEl>
                                              <p:pRg st="4" end="4"/>
                                            </p:txEl>
                                          </p:spTgt>
                                        </p:tgtEl>
                                      </p:cBhvr>
                                    </p:animEffect>
                                    <p:anim calcmode="lin" valueType="num">
                                      <p:cBhvr>
                                        <p:cTn id="22"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6" end="6"/>
                                            </p:txEl>
                                          </p:spTgt>
                                        </p:tgtEl>
                                        <p:attrNameLst>
                                          <p:attrName>style.visibility</p:attrName>
                                        </p:attrNameLst>
                                      </p:cBhvr>
                                      <p:to>
                                        <p:strVal val="visible"/>
                                      </p:to>
                                    </p:set>
                                    <p:animEffect transition="in" filter="fade">
                                      <p:cBhvr>
                                        <p:cTn id="28" dur="1000"/>
                                        <p:tgtEl>
                                          <p:spTgt spid="10">
                                            <p:txEl>
                                              <p:pRg st="6" end="6"/>
                                            </p:txEl>
                                          </p:spTgt>
                                        </p:tgtEl>
                                      </p:cBhvr>
                                    </p:animEffect>
                                    <p:anim calcmode="lin" valueType="num">
                                      <p:cBhvr>
                                        <p:cTn id="29"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animEffect transition="in" filter="fade">
                                      <p:cBhvr>
                                        <p:cTn id="35" dur="1000"/>
                                        <p:tgtEl>
                                          <p:spTgt spid="10">
                                            <p:txEl>
                                              <p:pRg st="8" end="8"/>
                                            </p:txEl>
                                          </p:spTgt>
                                        </p:tgtEl>
                                      </p:cBhvr>
                                    </p:animEffect>
                                    <p:anim calcmode="lin" valueType="num">
                                      <p:cBhvr>
                                        <p:cTn id="36"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10" end="10"/>
                                            </p:txEl>
                                          </p:spTgt>
                                        </p:tgtEl>
                                        <p:attrNameLst>
                                          <p:attrName>style.visibility</p:attrName>
                                        </p:attrNameLst>
                                      </p:cBhvr>
                                      <p:to>
                                        <p:strVal val="visible"/>
                                      </p:to>
                                    </p:set>
                                    <p:animEffect transition="in" filter="fade">
                                      <p:cBhvr>
                                        <p:cTn id="42" dur="1000"/>
                                        <p:tgtEl>
                                          <p:spTgt spid="10">
                                            <p:txEl>
                                              <p:pRg st="10" end="10"/>
                                            </p:txEl>
                                          </p:spTgt>
                                        </p:tgtEl>
                                      </p:cBhvr>
                                    </p:animEffect>
                                    <p:anim calcmode="lin" valueType="num">
                                      <p:cBhvr>
                                        <p:cTn id="43"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6CC4C976-B1A9-49E2-BDB1-060EB62ED3A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a:ext>
            </a:extLst>
          </a:blip>
          <a:srcRect l="35231" r="17498"/>
          <a:stretch/>
        </p:blipFill>
        <p:spPr>
          <a:xfrm>
            <a:off x="7329270" y="0"/>
            <a:ext cx="4862730" cy="6858000"/>
          </a:xfrm>
          <a:prstGeom prst="rect">
            <a:avLst/>
          </a:prstGeom>
        </p:spPr>
      </p:pic>
      <p:sp>
        <p:nvSpPr>
          <p:cNvPr id="5" name="Titre 46">
            <a:extLst>
              <a:ext uri="{FF2B5EF4-FFF2-40B4-BE49-F238E27FC236}">
                <a16:creationId xmlns:a16="http://schemas.microsoft.com/office/drawing/2014/main" id="{1F9879C6-E7E6-41FE-BA6D-0C45BF642C6C}"/>
              </a:ext>
            </a:extLst>
          </p:cNvPr>
          <p:cNvSpPr>
            <a:spLocks noGrp="1"/>
          </p:cNvSpPr>
          <p:nvPr>
            <p:ph type="title"/>
          </p:nvPr>
        </p:nvSpPr>
        <p:spPr>
          <a:xfrm>
            <a:off x="838200" y="365125"/>
            <a:ext cx="10515600" cy="1325563"/>
          </a:xfrm>
        </p:spPr>
        <p:txBody>
          <a:bodyPr/>
          <a:lstStyle/>
          <a:p>
            <a:r>
              <a:rPr lang="fr-FR" dirty="0"/>
              <a:t>1. Les enjeux de la rédaction </a:t>
            </a:r>
            <a:r>
              <a:rPr lang="fr-FR" dirty="0">
                <a:solidFill>
                  <a:srgbClr val="F8680D"/>
                </a:solidFill>
              </a:rPr>
              <a:t>Web</a:t>
            </a:r>
          </a:p>
        </p:txBody>
      </p:sp>
      <p:sp>
        <p:nvSpPr>
          <p:cNvPr id="7" name="Titre 3">
            <a:extLst>
              <a:ext uri="{FF2B5EF4-FFF2-40B4-BE49-F238E27FC236}">
                <a16:creationId xmlns:a16="http://schemas.microsoft.com/office/drawing/2014/main" id="{5F3961D4-6F50-4B8E-9A44-CFAC32E36024}"/>
              </a:ext>
            </a:extLst>
          </p:cNvPr>
          <p:cNvSpPr txBox="1">
            <a:spLocks/>
          </p:cNvSpPr>
          <p:nvPr/>
        </p:nvSpPr>
        <p:spPr>
          <a:xfrm>
            <a:off x="838199" y="1640265"/>
            <a:ext cx="6481764" cy="927214"/>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A. Créer le contact avec le visiteur : capter et retenir l'attention</a:t>
            </a:r>
          </a:p>
        </p:txBody>
      </p:sp>
      <p:sp>
        <p:nvSpPr>
          <p:cNvPr id="9" name="ZoneTexte 8">
            <a:extLst>
              <a:ext uri="{FF2B5EF4-FFF2-40B4-BE49-F238E27FC236}">
                <a16:creationId xmlns:a16="http://schemas.microsoft.com/office/drawing/2014/main" id="{FC8F14AB-846C-4AC7-99E5-59016304BC6A}"/>
              </a:ext>
            </a:extLst>
          </p:cNvPr>
          <p:cNvSpPr txBox="1"/>
          <p:nvPr/>
        </p:nvSpPr>
        <p:spPr>
          <a:xfrm>
            <a:off x="1223208" y="2848192"/>
            <a:ext cx="5599624" cy="707886"/>
          </a:xfrm>
          <a:prstGeom prst="rect">
            <a:avLst/>
          </a:prstGeom>
          <a:noFill/>
        </p:spPr>
        <p:txBody>
          <a:bodyPr wrap="square" rtlCol="0">
            <a:spAutoFit/>
          </a:bodyPr>
          <a:lstStyle/>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La capacité d'attention de vos visiteurs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une ressource rare et précieuse</a:t>
            </a:r>
          </a:p>
        </p:txBody>
      </p:sp>
      <p:grpSp>
        <p:nvGrpSpPr>
          <p:cNvPr id="4" name="Groupe 3">
            <a:extLst>
              <a:ext uri="{FF2B5EF4-FFF2-40B4-BE49-F238E27FC236}">
                <a16:creationId xmlns:a16="http://schemas.microsoft.com/office/drawing/2014/main" id="{4BD88C35-91AB-464C-9269-A1F406FCA81C}"/>
              </a:ext>
            </a:extLst>
          </p:cNvPr>
          <p:cNvGrpSpPr/>
          <p:nvPr/>
        </p:nvGrpSpPr>
        <p:grpSpPr>
          <a:xfrm>
            <a:off x="984985" y="4087974"/>
            <a:ext cx="5948079" cy="1871003"/>
            <a:chOff x="984985" y="3598753"/>
            <a:chExt cx="5948079" cy="1871003"/>
          </a:xfrm>
        </p:grpSpPr>
        <p:sp>
          <p:nvSpPr>
            <p:cNvPr id="12" name="Ellipse 11">
              <a:extLst>
                <a:ext uri="{FF2B5EF4-FFF2-40B4-BE49-F238E27FC236}">
                  <a16:creationId xmlns:a16="http://schemas.microsoft.com/office/drawing/2014/main" id="{A55AE12C-09AB-4EFF-BA89-B62160491317}"/>
                </a:ext>
              </a:extLst>
            </p:cNvPr>
            <p:cNvSpPr/>
            <p:nvPr/>
          </p:nvSpPr>
          <p:spPr>
            <a:xfrm>
              <a:off x="984985" y="3598753"/>
              <a:ext cx="1871003" cy="1871003"/>
            </a:xfrm>
            <a:prstGeom prst="ellipse">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Open Sans Light" panose="020B0306030504020204" pitchFamily="34" charset="0"/>
                  <a:ea typeface="Open Sans Light" panose="020B0306030504020204" pitchFamily="34" charset="0"/>
                  <a:cs typeface="Open Sans Light" panose="020B0306030504020204" pitchFamily="34" charset="0"/>
                </a:rPr>
                <a:t>1-5</a:t>
              </a:r>
            </a:p>
            <a:p>
              <a:pPr algn="ctr"/>
              <a:r>
                <a:rPr lang="fr-FR" sz="2000" b="1" dirty="0">
                  <a:latin typeface="Open Sans Light" panose="020B0306030504020204" pitchFamily="34" charset="0"/>
                  <a:ea typeface="Open Sans Light" panose="020B0306030504020204" pitchFamily="34" charset="0"/>
                  <a:cs typeface="Open Sans Light" panose="020B0306030504020204" pitchFamily="34" charset="0"/>
                </a:rPr>
                <a:t>secondes</a:t>
              </a:r>
            </a:p>
          </p:txBody>
        </p:sp>
        <p:sp>
          <p:nvSpPr>
            <p:cNvPr id="13" name="ZoneTexte 12">
              <a:extLst>
                <a:ext uri="{FF2B5EF4-FFF2-40B4-BE49-F238E27FC236}">
                  <a16:creationId xmlns:a16="http://schemas.microsoft.com/office/drawing/2014/main" id="{03FB5570-939E-4299-9B5B-C2EC204E0387}"/>
                </a:ext>
              </a:extLst>
            </p:cNvPr>
            <p:cNvSpPr txBox="1"/>
            <p:nvPr/>
          </p:nvSpPr>
          <p:spPr>
            <a:xfrm>
              <a:off x="3108962" y="3718646"/>
              <a:ext cx="3824102" cy="163121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temps moyen que prendront vos visiteurs pour décider s'ils vont visiter votre page ou non ; rester sur votre page ou la quitter...</a:t>
              </a:r>
            </a:p>
          </p:txBody>
        </p:sp>
      </p:grpSp>
      <p:sp>
        <p:nvSpPr>
          <p:cNvPr id="10" name="Rectangle 9">
            <a:extLst>
              <a:ext uri="{FF2B5EF4-FFF2-40B4-BE49-F238E27FC236}">
                <a16:creationId xmlns:a16="http://schemas.microsoft.com/office/drawing/2014/main" id="{88779855-347B-4732-AC68-0926F1BCF8CF}"/>
              </a:ext>
            </a:extLst>
          </p:cNvPr>
          <p:cNvSpPr/>
          <p:nvPr/>
        </p:nvSpPr>
        <p:spPr>
          <a:xfrm>
            <a:off x="984985" y="2673486"/>
            <a:ext cx="58074" cy="103824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884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6">
            <a:extLst>
              <a:ext uri="{FF2B5EF4-FFF2-40B4-BE49-F238E27FC236}">
                <a16:creationId xmlns:a16="http://schemas.microsoft.com/office/drawing/2014/main" id="{9D248D7B-6A58-4558-A723-55D1DE299342}"/>
              </a:ext>
            </a:extLst>
          </p:cNvPr>
          <p:cNvSpPr>
            <a:spLocks noGrp="1"/>
          </p:cNvSpPr>
          <p:nvPr>
            <p:ph type="title"/>
          </p:nvPr>
        </p:nvSpPr>
        <p:spPr>
          <a:xfrm>
            <a:off x="835612" y="365125"/>
            <a:ext cx="8942869" cy="1325563"/>
          </a:xfrm>
        </p:spPr>
        <p:txBody>
          <a:bodyPr/>
          <a:lstStyle/>
          <a:p>
            <a:r>
              <a:rPr lang="fr-FR" dirty="0"/>
              <a:t>4. Rédaction Web et SEO</a:t>
            </a:r>
          </a:p>
        </p:txBody>
      </p:sp>
      <p:sp>
        <p:nvSpPr>
          <p:cNvPr id="6" name="Titre 3">
            <a:extLst>
              <a:ext uri="{FF2B5EF4-FFF2-40B4-BE49-F238E27FC236}">
                <a16:creationId xmlns:a16="http://schemas.microsoft.com/office/drawing/2014/main" id="{F39F02FD-59F7-434B-9539-460A2E839D33}"/>
              </a:ext>
            </a:extLst>
          </p:cNvPr>
          <p:cNvSpPr txBox="1">
            <a:spLocks/>
          </p:cNvSpPr>
          <p:nvPr/>
        </p:nvSpPr>
        <p:spPr>
          <a:xfrm>
            <a:off x="835614" y="1692709"/>
            <a:ext cx="6556698" cy="723724"/>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Référencement : critères on-page</a:t>
            </a:r>
            <a:endParaRPr lang="fr-FR" sz="2800" dirty="0">
              <a:solidFill>
                <a:srgbClr val="F8680D"/>
              </a:solidFill>
            </a:endParaRPr>
          </a:p>
        </p:txBody>
      </p:sp>
      <p:sp>
        <p:nvSpPr>
          <p:cNvPr id="9" name="Flèche : haut 8">
            <a:extLst>
              <a:ext uri="{FF2B5EF4-FFF2-40B4-BE49-F238E27FC236}">
                <a16:creationId xmlns:a16="http://schemas.microsoft.com/office/drawing/2014/main" id="{0EFC96D7-05B5-4A18-AE40-E8F516048102}"/>
              </a:ext>
            </a:extLst>
          </p:cNvPr>
          <p:cNvSpPr/>
          <p:nvPr/>
        </p:nvSpPr>
        <p:spPr>
          <a:xfrm>
            <a:off x="947738" y="2357257"/>
            <a:ext cx="1204912" cy="3851017"/>
          </a:xfrm>
          <a:prstGeom prst="upArrow">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9902877-72D2-4ABD-86F7-EE776DCFC349}"/>
              </a:ext>
            </a:extLst>
          </p:cNvPr>
          <p:cNvSpPr txBox="1"/>
          <p:nvPr/>
        </p:nvSpPr>
        <p:spPr>
          <a:xfrm>
            <a:off x="0" y="6334780"/>
            <a:ext cx="6159769" cy="523220"/>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Source : I. Canivet (2017). "</a:t>
            </a:r>
            <a:r>
              <a:rPr lang="fr-FR" sz="1400" i="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Bien rédiger pour le web. Stratégie de contenu pour améliorer son référencement naturel</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Eyrolles, 4</a:t>
            </a:r>
            <a:r>
              <a:rPr lang="fr-FR" sz="1400" baseline="30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ème</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édition. </a:t>
            </a:r>
          </a:p>
        </p:txBody>
      </p:sp>
      <p:sp>
        <p:nvSpPr>
          <p:cNvPr id="11" name="ZoneTexte 10">
            <a:extLst>
              <a:ext uri="{FF2B5EF4-FFF2-40B4-BE49-F238E27FC236}">
                <a16:creationId xmlns:a16="http://schemas.microsoft.com/office/drawing/2014/main" id="{AF0B7875-7E07-4085-A7E2-C9362907F98F}"/>
              </a:ext>
            </a:extLst>
          </p:cNvPr>
          <p:cNvSpPr txBox="1"/>
          <p:nvPr/>
        </p:nvSpPr>
        <p:spPr>
          <a:xfrm>
            <a:off x="2253878" y="2656881"/>
            <a:ext cx="8776071" cy="3323987"/>
          </a:xfrm>
          <a:prstGeom prst="rect">
            <a:avLst/>
          </a:prstGeom>
          <a:noFill/>
        </p:spPr>
        <p:txBody>
          <a:bodyPr wrap="square" rtlCol="0">
            <a:spAutoFit/>
          </a:bodyPr>
          <a:lstStyle/>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Qualité du contenu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unicité, mots-clés pertinents, illustré, répondant aux besoins de l'utilisateur, fraîcheur du contenu </a:t>
            </a:r>
          </a:p>
          <a:p>
            <a:endParaRPr lang="fr-FR" sz="1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Balises</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title</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meta</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description renseignées avec des mots-clés pertinents</a:t>
            </a:r>
          </a:p>
          <a:p>
            <a:endParaRPr lang="fr-FR" sz="1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Qualité des liens sortants </a:t>
            </a:r>
          </a:p>
          <a:p>
            <a:endParaRPr lang="fr-FR" sz="1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Titres et sous-titres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contiennent des mots-clés</a:t>
            </a:r>
          </a:p>
          <a:p>
            <a:endParaRPr lang="fr-FR" sz="1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Les noms des images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contiennent des mots-clés, les balises alt sont renseignées</a:t>
            </a:r>
          </a:p>
          <a:p>
            <a:endParaRPr lang="fr-FR" sz="1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URL</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contient des mots-clés</a:t>
            </a:r>
          </a:p>
        </p:txBody>
      </p:sp>
    </p:spTree>
    <p:extLst>
      <p:ext uri="{BB962C8B-B14F-4D97-AF65-F5344CB8AC3E}">
        <p14:creationId xmlns:p14="http://schemas.microsoft.com/office/powerpoint/2010/main" val="99704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fade">
                                      <p:cBhvr>
                                        <p:cTn id="28" dur="1000"/>
                                        <p:tgtEl>
                                          <p:spTgt spid="11">
                                            <p:txEl>
                                              <p:pRg st="6" end="6"/>
                                            </p:txEl>
                                          </p:spTgt>
                                        </p:tgtEl>
                                      </p:cBhvr>
                                    </p:animEffect>
                                    <p:anim calcmode="lin" valueType="num">
                                      <p:cBhvr>
                                        <p:cTn id="29"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fade">
                                      <p:cBhvr>
                                        <p:cTn id="35" dur="1000"/>
                                        <p:tgtEl>
                                          <p:spTgt spid="11">
                                            <p:txEl>
                                              <p:pRg st="8" end="8"/>
                                            </p:txEl>
                                          </p:spTgt>
                                        </p:tgtEl>
                                      </p:cBhvr>
                                    </p:animEffect>
                                    <p:anim calcmode="lin" valueType="num">
                                      <p:cBhvr>
                                        <p:cTn id="36"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xEl>
                                              <p:pRg st="10" end="10"/>
                                            </p:txEl>
                                          </p:spTgt>
                                        </p:tgtEl>
                                        <p:attrNameLst>
                                          <p:attrName>style.visibility</p:attrName>
                                        </p:attrNameLst>
                                      </p:cBhvr>
                                      <p:to>
                                        <p:strVal val="visible"/>
                                      </p:to>
                                    </p:set>
                                    <p:animEffect transition="in" filter="fade">
                                      <p:cBhvr>
                                        <p:cTn id="42" dur="1000"/>
                                        <p:tgtEl>
                                          <p:spTgt spid="11">
                                            <p:txEl>
                                              <p:pRg st="10" end="10"/>
                                            </p:txEl>
                                          </p:spTgt>
                                        </p:tgtEl>
                                      </p:cBhvr>
                                    </p:animEffect>
                                    <p:anim calcmode="lin" valueType="num">
                                      <p:cBhvr>
                                        <p:cTn id="43"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6">
            <a:extLst>
              <a:ext uri="{FF2B5EF4-FFF2-40B4-BE49-F238E27FC236}">
                <a16:creationId xmlns:a16="http://schemas.microsoft.com/office/drawing/2014/main" id="{ADA032BC-D25B-47A7-9B84-05BFD517218D}"/>
              </a:ext>
            </a:extLst>
          </p:cNvPr>
          <p:cNvSpPr>
            <a:spLocks noGrp="1"/>
          </p:cNvSpPr>
          <p:nvPr>
            <p:ph type="title"/>
          </p:nvPr>
        </p:nvSpPr>
        <p:spPr>
          <a:xfrm>
            <a:off x="4922419" y="365125"/>
            <a:ext cx="6423605" cy="1325563"/>
          </a:xfrm>
        </p:spPr>
        <p:txBody>
          <a:bodyPr/>
          <a:lstStyle/>
          <a:p>
            <a:r>
              <a:rPr lang="fr-FR" dirty="0"/>
              <a:t>4. Rédaction Web et SEO</a:t>
            </a:r>
          </a:p>
        </p:txBody>
      </p:sp>
      <p:sp>
        <p:nvSpPr>
          <p:cNvPr id="7" name="Titre 3">
            <a:extLst>
              <a:ext uri="{FF2B5EF4-FFF2-40B4-BE49-F238E27FC236}">
                <a16:creationId xmlns:a16="http://schemas.microsoft.com/office/drawing/2014/main" id="{4408AD33-445A-4420-8672-0E33ABE9E773}"/>
              </a:ext>
            </a:extLst>
          </p:cNvPr>
          <p:cNvSpPr txBox="1">
            <a:spLocks/>
          </p:cNvSpPr>
          <p:nvPr/>
        </p:nvSpPr>
        <p:spPr>
          <a:xfrm>
            <a:off x="4902658" y="1692709"/>
            <a:ext cx="6556698" cy="723724"/>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Optimisation éditoriale</a:t>
            </a:r>
            <a:endParaRPr lang="fr-FR" sz="2800" dirty="0">
              <a:solidFill>
                <a:srgbClr val="F8680D"/>
              </a:solidFill>
            </a:endParaRPr>
          </a:p>
        </p:txBody>
      </p:sp>
      <p:pic>
        <p:nvPicPr>
          <p:cNvPr id="9" name="Image 8">
            <a:extLst>
              <a:ext uri="{FF2B5EF4-FFF2-40B4-BE49-F238E27FC236}">
                <a16:creationId xmlns:a16="http://schemas.microsoft.com/office/drawing/2014/main" id="{B9025272-87CE-4A18-A249-3E80F9672B8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0"/>
            <a:ext cx="4548188" cy="6858000"/>
          </a:xfrm>
          <a:prstGeom prst="rect">
            <a:avLst/>
          </a:prstGeom>
        </p:spPr>
      </p:pic>
      <p:sp>
        <p:nvSpPr>
          <p:cNvPr id="10" name="Rectangle 9">
            <a:extLst>
              <a:ext uri="{FF2B5EF4-FFF2-40B4-BE49-F238E27FC236}">
                <a16:creationId xmlns:a16="http://schemas.microsoft.com/office/drawing/2014/main" id="{E92D0084-03F1-49AD-B11F-5CB193947284}"/>
              </a:ext>
            </a:extLst>
          </p:cNvPr>
          <p:cNvSpPr/>
          <p:nvPr/>
        </p:nvSpPr>
        <p:spPr>
          <a:xfrm flipH="1">
            <a:off x="4990077" y="2428108"/>
            <a:ext cx="45719" cy="2184836"/>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AE6EFADD-B44B-490B-A9CE-5EEE81DB5896}"/>
              </a:ext>
            </a:extLst>
          </p:cNvPr>
          <p:cNvSpPr txBox="1"/>
          <p:nvPr/>
        </p:nvSpPr>
        <p:spPr>
          <a:xfrm>
            <a:off x="5197112" y="2442568"/>
            <a:ext cx="6188246" cy="1938992"/>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Production/Amélioration des contenus avec, en ligne de mire, l'amélioration du référencement naturel</a:t>
            </a:r>
          </a:p>
          <a:p>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Le but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améliorer la pertinence de la page "aux yeux des" algorithmes de classement des moteurs de recherche</a:t>
            </a:r>
          </a:p>
        </p:txBody>
      </p:sp>
      <p:sp>
        <p:nvSpPr>
          <p:cNvPr id="15" name="ZoneTexte 14">
            <a:extLst>
              <a:ext uri="{FF2B5EF4-FFF2-40B4-BE49-F238E27FC236}">
                <a16:creationId xmlns:a16="http://schemas.microsoft.com/office/drawing/2014/main" id="{2029F5DF-C6ED-4C1E-8939-4F700AE062D2}"/>
              </a:ext>
            </a:extLst>
          </p:cNvPr>
          <p:cNvSpPr txBox="1"/>
          <p:nvPr/>
        </p:nvSpPr>
        <p:spPr>
          <a:xfrm>
            <a:off x="4922419" y="5410200"/>
            <a:ext cx="6998587" cy="646331"/>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Ressource : 200+ critères impactant le classement d'une page sur Google (2021) : </a:t>
            </a: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hlinkClick r:id="rId5"/>
              </a:rPr>
              <a:t>https://backlinko.com/google-ranking-factors</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73655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6">
            <a:extLst>
              <a:ext uri="{FF2B5EF4-FFF2-40B4-BE49-F238E27FC236}">
                <a16:creationId xmlns:a16="http://schemas.microsoft.com/office/drawing/2014/main" id="{8EBC4DDB-D9A2-4DB0-A652-F61097623701}"/>
              </a:ext>
            </a:extLst>
          </p:cNvPr>
          <p:cNvSpPr>
            <a:spLocks noGrp="1"/>
          </p:cNvSpPr>
          <p:nvPr>
            <p:ph type="title"/>
          </p:nvPr>
        </p:nvSpPr>
        <p:spPr>
          <a:xfrm>
            <a:off x="835612" y="365125"/>
            <a:ext cx="8942869" cy="1325563"/>
          </a:xfrm>
        </p:spPr>
        <p:txBody>
          <a:bodyPr/>
          <a:lstStyle/>
          <a:p>
            <a:r>
              <a:rPr lang="fr-FR" dirty="0"/>
              <a:t>4. Rédaction Web et SEO</a:t>
            </a:r>
          </a:p>
        </p:txBody>
      </p:sp>
      <p:sp>
        <p:nvSpPr>
          <p:cNvPr id="5" name="Titre 3">
            <a:extLst>
              <a:ext uri="{FF2B5EF4-FFF2-40B4-BE49-F238E27FC236}">
                <a16:creationId xmlns:a16="http://schemas.microsoft.com/office/drawing/2014/main" id="{F385F58F-EFE7-461C-B343-14F92AAD5CB6}"/>
              </a:ext>
            </a:extLst>
          </p:cNvPr>
          <p:cNvSpPr txBox="1">
            <a:spLocks/>
          </p:cNvSpPr>
          <p:nvPr/>
        </p:nvSpPr>
        <p:spPr>
          <a:xfrm>
            <a:off x="835614" y="1692709"/>
            <a:ext cx="6556698" cy="723724"/>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Au niveau du contenu : le rôle des mots-clés</a:t>
            </a:r>
            <a:endParaRPr lang="fr-FR" sz="2800" dirty="0">
              <a:solidFill>
                <a:srgbClr val="F8680D"/>
              </a:solidFill>
            </a:endParaRPr>
          </a:p>
        </p:txBody>
      </p:sp>
      <p:sp>
        <p:nvSpPr>
          <p:cNvPr id="7" name="Rectangle 6">
            <a:extLst>
              <a:ext uri="{FF2B5EF4-FFF2-40B4-BE49-F238E27FC236}">
                <a16:creationId xmlns:a16="http://schemas.microsoft.com/office/drawing/2014/main" id="{83BD7A73-E98E-4189-A354-C6464CB23B67}"/>
              </a:ext>
            </a:extLst>
          </p:cNvPr>
          <p:cNvSpPr/>
          <p:nvPr/>
        </p:nvSpPr>
        <p:spPr>
          <a:xfrm>
            <a:off x="948988" y="2428108"/>
            <a:ext cx="45719" cy="1365970"/>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072FDF1B-25E9-4596-A5E9-756CE9202808}"/>
              </a:ext>
            </a:extLst>
          </p:cNvPr>
          <p:cNvSpPr txBox="1"/>
          <p:nvPr/>
        </p:nvSpPr>
        <p:spPr>
          <a:xfrm>
            <a:off x="1135209" y="2429716"/>
            <a:ext cx="9663283" cy="1169551"/>
          </a:xfrm>
          <a:prstGeom prst="rect">
            <a:avLst/>
          </a:prstGeom>
          <a:noFill/>
        </p:spPr>
        <p:txBody>
          <a:bodyPr wrap="square" rtlCol="0">
            <a:spAutoFit/>
          </a:bodyPr>
          <a:lstStyle/>
          <a:p>
            <a:pPr marL="342900" indent="-342900">
              <a:buFont typeface="Wingdings" panose="05000000000000000000" pitchFamily="2" charset="2"/>
              <a:buChar char="è"/>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permettent à une page d'être trouvée lors d'une requête </a:t>
            </a:r>
          </a:p>
          <a:p>
            <a:pPr marL="342900" indent="-342900">
              <a:buFont typeface="Wingdings" panose="05000000000000000000" pitchFamily="2" charset="2"/>
              <a:buChar char="è"/>
            </a:pPr>
            <a:endParaRPr lang="fr-FR" sz="1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a:p>
            <a:pPr marL="342900" indent="-342900">
              <a:buFont typeface="Wingdings" panose="05000000000000000000" pitchFamily="2" charset="2"/>
              <a:buChar char="è"/>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savoir les trouver, identifier leur </a:t>
            </a: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champ sémantique</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et les placer constitue une part importante de l'optimisation éditoriale</a:t>
            </a:r>
          </a:p>
        </p:txBody>
      </p:sp>
      <p:pic>
        <p:nvPicPr>
          <p:cNvPr id="44" name="Image 43">
            <a:extLst>
              <a:ext uri="{FF2B5EF4-FFF2-40B4-BE49-F238E27FC236}">
                <a16:creationId xmlns:a16="http://schemas.microsoft.com/office/drawing/2014/main" id="{415CE5B4-FB1E-4B08-B2B9-0E7FE5547CE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r="-139"/>
          <a:stretch/>
        </p:blipFill>
        <p:spPr>
          <a:xfrm>
            <a:off x="16925" y="4661052"/>
            <a:ext cx="12175075" cy="2196947"/>
          </a:xfrm>
          <a:prstGeom prst="rect">
            <a:avLst/>
          </a:prstGeom>
        </p:spPr>
      </p:pic>
    </p:spTree>
    <p:extLst>
      <p:ext uri="{BB962C8B-B14F-4D97-AF65-F5344CB8AC3E}">
        <p14:creationId xmlns:p14="http://schemas.microsoft.com/office/powerpoint/2010/main" val="1234591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6">
            <a:extLst>
              <a:ext uri="{FF2B5EF4-FFF2-40B4-BE49-F238E27FC236}">
                <a16:creationId xmlns:a16="http://schemas.microsoft.com/office/drawing/2014/main" id="{D261CE13-CB4E-48FA-8DA6-07905E40D0DF}"/>
              </a:ext>
            </a:extLst>
          </p:cNvPr>
          <p:cNvSpPr>
            <a:spLocks noGrp="1"/>
          </p:cNvSpPr>
          <p:nvPr>
            <p:ph type="title"/>
          </p:nvPr>
        </p:nvSpPr>
        <p:spPr>
          <a:xfrm>
            <a:off x="835612" y="365125"/>
            <a:ext cx="8942869" cy="1325563"/>
          </a:xfrm>
        </p:spPr>
        <p:txBody>
          <a:bodyPr/>
          <a:lstStyle/>
          <a:p>
            <a:r>
              <a:rPr lang="fr-FR" dirty="0"/>
              <a:t>4. Rédaction Web et SEO</a:t>
            </a:r>
          </a:p>
        </p:txBody>
      </p:sp>
      <p:sp>
        <p:nvSpPr>
          <p:cNvPr id="4" name="Titre 3">
            <a:extLst>
              <a:ext uri="{FF2B5EF4-FFF2-40B4-BE49-F238E27FC236}">
                <a16:creationId xmlns:a16="http://schemas.microsoft.com/office/drawing/2014/main" id="{D5FFC1A0-E236-4A3E-B027-0F5B820B08AA}"/>
              </a:ext>
            </a:extLst>
          </p:cNvPr>
          <p:cNvSpPr txBox="1">
            <a:spLocks/>
          </p:cNvSpPr>
          <p:nvPr/>
        </p:nvSpPr>
        <p:spPr>
          <a:xfrm>
            <a:off x="835614" y="1692709"/>
            <a:ext cx="6556698" cy="723724"/>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Qu'est-ce qu'un bon mot-clé ?</a:t>
            </a:r>
            <a:endParaRPr lang="fr-FR" sz="2800" dirty="0">
              <a:solidFill>
                <a:srgbClr val="F8680D"/>
              </a:solidFill>
            </a:endParaRPr>
          </a:p>
        </p:txBody>
      </p:sp>
      <p:sp>
        <p:nvSpPr>
          <p:cNvPr id="5" name="Rectangle 4">
            <a:extLst>
              <a:ext uri="{FF2B5EF4-FFF2-40B4-BE49-F238E27FC236}">
                <a16:creationId xmlns:a16="http://schemas.microsoft.com/office/drawing/2014/main" id="{07CF1459-F6C2-44DB-A7CC-F5668B322B8B}"/>
              </a:ext>
            </a:extLst>
          </p:cNvPr>
          <p:cNvSpPr/>
          <p:nvPr/>
        </p:nvSpPr>
        <p:spPr>
          <a:xfrm>
            <a:off x="948988" y="2428108"/>
            <a:ext cx="45719" cy="1323439"/>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A0EEE53-FF9D-4F0B-89CB-0069468C7AC8}"/>
              </a:ext>
            </a:extLst>
          </p:cNvPr>
          <p:cNvSpPr txBox="1"/>
          <p:nvPr/>
        </p:nvSpPr>
        <p:spPr>
          <a:xfrm>
            <a:off x="1135209" y="2429716"/>
            <a:ext cx="10274319" cy="1631216"/>
          </a:xfrm>
          <a:prstGeom prst="rect">
            <a:avLst/>
          </a:prstGeom>
          <a:noFill/>
        </p:spPr>
        <p:txBody>
          <a:bodyPr wrap="square" rtlCol="0">
            <a:spAutoFit/>
          </a:bodyPr>
          <a:lstStyle/>
          <a:p>
            <a:pPr marL="457200"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Il "parle" à la cible et est utilisé par elle</a:t>
            </a:r>
          </a:p>
          <a:p>
            <a:pPr marL="457200"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Il est pertinent et représente bien le contenu proposé </a:t>
            </a:r>
            <a:endParaRPr lang="fr-FR" sz="1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a:p>
            <a:pPr marL="457200"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Il n'est pas trop concurrentiel (keyword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difficulty</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&lt; 60 si possible)</a:t>
            </a:r>
          </a:p>
          <a:p>
            <a:pPr marL="457200" indent="-457200">
              <a:buFont typeface="+mj-lt"/>
              <a:buAutoNum type="arabicPeriod"/>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Il génère un volume de recherche important</a:t>
            </a:r>
          </a:p>
          <a:p>
            <a:pPr marL="457200" indent="-457200">
              <a:buFont typeface="+mj-lt"/>
              <a:buAutoNum type="arabicPeriod"/>
            </a:pPr>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p:txBody>
      </p:sp>
      <p:pic>
        <p:nvPicPr>
          <p:cNvPr id="8" name="Image 7">
            <a:extLst>
              <a:ext uri="{FF2B5EF4-FFF2-40B4-BE49-F238E27FC236}">
                <a16:creationId xmlns:a16="http://schemas.microsoft.com/office/drawing/2014/main" id="{B2DA6B19-C30B-4DFF-B273-F592CED72EE0}"/>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r="-139"/>
          <a:stretch/>
        </p:blipFill>
        <p:spPr>
          <a:xfrm>
            <a:off x="16925" y="4661052"/>
            <a:ext cx="12175075" cy="2196947"/>
          </a:xfrm>
          <a:prstGeom prst="rect">
            <a:avLst/>
          </a:prstGeom>
        </p:spPr>
      </p:pic>
    </p:spTree>
    <p:extLst>
      <p:ext uri="{BB962C8B-B14F-4D97-AF65-F5344CB8AC3E}">
        <p14:creationId xmlns:p14="http://schemas.microsoft.com/office/powerpoint/2010/main" val="3960244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6">
            <a:extLst>
              <a:ext uri="{FF2B5EF4-FFF2-40B4-BE49-F238E27FC236}">
                <a16:creationId xmlns:a16="http://schemas.microsoft.com/office/drawing/2014/main" id="{CDEB2C2A-6E52-4A96-8C3C-4C4BDD7D8C40}"/>
              </a:ext>
            </a:extLst>
          </p:cNvPr>
          <p:cNvSpPr>
            <a:spLocks noGrp="1"/>
          </p:cNvSpPr>
          <p:nvPr>
            <p:ph type="title"/>
          </p:nvPr>
        </p:nvSpPr>
        <p:spPr>
          <a:xfrm>
            <a:off x="4922419" y="365125"/>
            <a:ext cx="6423605" cy="1325563"/>
          </a:xfrm>
        </p:spPr>
        <p:txBody>
          <a:bodyPr/>
          <a:lstStyle/>
          <a:p>
            <a:r>
              <a:rPr lang="fr-FR" dirty="0"/>
              <a:t>4. Rédaction Web et SEO</a:t>
            </a:r>
          </a:p>
        </p:txBody>
      </p:sp>
      <p:sp>
        <p:nvSpPr>
          <p:cNvPr id="6" name="Titre 3">
            <a:extLst>
              <a:ext uri="{FF2B5EF4-FFF2-40B4-BE49-F238E27FC236}">
                <a16:creationId xmlns:a16="http://schemas.microsoft.com/office/drawing/2014/main" id="{02D3E2BE-661C-4B87-9B27-6DC35B4EC627}"/>
              </a:ext>
            </a:extLst>
          </p:cNvPr>
          <p:cNvSpPr txBox="1">
            <a:spLocks/>
          </p:cNvSpPr>
          <p:nvPr/>
        </p:nvSpPr>
        <p:spPr>
          <a:xfrm>
            <a:off x="4902658" y="1692709"/>
            <a:ext cx="6556698" cy="723724"/>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Identifier ses mots-clés : quelles sources ? </a:t>
            </a:r>
            <a:endParaRPr lang="fr-FR" sz="2800" dirty="0">
              <a:solidFill>
                <a:srgbClr val="F8680D"/>
              </a:solidFill>
            </a:endParaRPr>
          </a:p>
        </p:txBody>
      </p:sp>
      <p:sp>
        <p:nvSpPr>
          <p:cNvPr id="9" name="ZoneTexte 8">
            <a:extLst>
              <a:ext uri="{FF2B5EF4-FFF2-40B4-BE49-F238E27FC236}">
                <a16:creationId xmlns:a16="http://schemas.microsoft.com/office/drawing/2014/main" id="{F220D1DA-DFAB-49F9-BB97-26C218657F08}"/>
              </a:ext>
            </a:extLst>
          </p:cNvPr>
          <p:cNvSpPr txBox="1"/>
          <p:nvPr/>
        </p:nvSpPr>
        <p:spPr>
          <a:xfrm>
            <a:off x="5197112" y="2374328"/>
            <a:ext cx="6570996" cy="3785652"/>
          </a:xfrm>
          <a:prstGeom prst="rect">
            <a:avLst/>
          </a:prstGeom>
          <a:noFill/>
        </p:spPr>
        <p:txBody>
          <a:bodyPr wrap="square" rtlCol="0">
            <a:spAutoFit/>
          </a:bodyPr>
          <a:lstStyle/>
          <a:p>
            <a:pPr marL="457200" indent="-457200">
              <a:buFont typeface="+mj-lt"/>
              <a:buAutoNum type="arabicPeriod"/>
            </a:pP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Votre trafic</a:t>
            </a:r>
          </a:p>
          <a:p>
            <a:pPr marL="914400" lvl="1" indent="-4572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Google Analytics, Keyword planner (Google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Ads</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p>
          <a:p>
            <a:pPr marL="457200" indent="-457200">
              <a:buFont typeface="+mj-lt"/>
              <a:buAutoNum type="arabicPeriod"/>
            </a:pP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Vos utilisateurs</a:t>
            </a:r>
          </a:p>
          <a:p>
            <a:pPr marL="914400" lvl="1" indent="-4572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Analyse du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résultat du tri des cartes</a:t>
            </a:r>
          </a:p>
          <a:p>
            <a:pPr marL="914400" lvl="1" indent="-4572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Contenu créé par les utilisateurs (UGC)</a:t>
            </a:r>
          </a:p>
          <a:p>
            <a:pPr marL="914400" lvl="1" indent="-4572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Enquêtes, questionnaires, sondages, mails, etc.</a:t>
            </a:r>
          </a:p>
          <a:p>
            <a:pPr marL="914400" lvl="1" indent="-4572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Log du moteur de recherche interne </a:t>
            </a:r>
          </a:p>
          <a:p>
            <a:pPr marL="457200" indent="-457200">
              <a:buFont typeface="+mj-lt"/>
              <a:buAutoNum type="arabicPeriod"/>
            </a:pP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Vos concurrents </a:t>
            </a:r>
          </a:p>
          <a:p>
            <a:pPr marL="914400" lvl="1" indent="-4572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Veille concurrentielle, Google Trends</a:t>
            </a:r>
          </a:p>
          <a:p>
            <a:pPr marL="457200" indent="-457200">
              <a:buFont typeface="+mj-lt"/>
              <a:buAutoNum type="arabicPeriod"/>
            </a:pP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L'entreprise/la marque </a:t>
            </a:r>
          </a:p>
          <a:p>
            <a:pPr marL="914400" lvl="1" indent="-4572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Brainstorming</a:t>
            </a:r>
          </a:p>
          <a:p>
            <a:pPr marL="914400" lvl="1" indent="-4572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QQOQC(C)P</a:t>
            </a:r>
          </a:p>
        </p:txBody>
      </p:sp>
      <p:pic>
        <p:nvPicPr>
          <p:cNvPr id="11" name="Image 10">
            <a:extLst>
              <a:ext uri="{FF2B5EF4-FFF2-40B4-BE49-F238E27FC236}">
                <a16:creationId xmlns:a16="http://schemas.microsoft.com/office/drawing/2014/main" id="{918EC257-ADBF-4585-9528-318DB890549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b="-248"/>
          <a:stretch/>
        </p:blipFill>
        <p:spPr>
          <a:xfrm>
            <a:off x="-23031" y="0"/>
            <a:ext cx="4571219" cy="6858000"/>
          </a:xfrm>
          <a:prstGeom prst="rect">
            <a:avLst/>
          </a:prstGeom>
        </p:spPr>
      </p:pic>
      <p:sp>
        <p:nvSpPr>
          <p:cNvPr id="12" name="Rectangle 11">
            <a:extLst>
              <a:ext uri="{FF2B5EF4-FFF2-40B4-BE49-F238E27FC236}">
                <a16:creationId xmlns:a16="http://schemas.microsoft.com/office/drawing/2014/main" id="{5F199C48-86A2-4ABF-90F7-ADBD6CDBFBEB}"/>
              </a:ext>
            </a:extLst>
          </p:cNvPr>
          <p:cNvSpPr/>
          <p:nvPr/>
        </p:nvSpPr>
        <p:spPr>
          <a:xfrm flipH="1">
            <a:off x="4990074" y="2428107"/>
            <a:ext cx="45719" cy="378565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258623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974EBE7-4266-4B3D-87DD-B39BDFE7D9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2908" y="2413143"/>
            <a:ext cx="6546148" cy="4056850"/>
          </a:xfrm>
          <a:prstGeom prst="rect">
            <a:avLst/>
          </a:prstGeom>
        </p:spPr>
      </p:pic>
      <p:sp>
        <p:nvSpPr>
          <p:cNvPr id="5" name="Titre 46">
            <a:extLst>
              <a:ext uri="{FF2B5EF4-FFF2-40B4-BE49-F238E27FC236}">
                <a16:creationId xmlns:a16="http://schemas.microsoft.com/office/drawing/2014/main" id="{E1722944-92CC-460D-9C6C-E3DA9DD23B14}"/>
              </a:ext>
            </a:extLst>
          </p:cNvPr>
          <p:cNvSpPr>
            <a:spLocks noGrp="1"/>
          </p:cNvSpPr>
          <p:nvPr>
            <p:ph type="title"/>
          </p:nvPr>
        </p:nvSpPr>
        <p:spPr>
          <a:xfrm>
            <a:off x="841726" y="365125"/>
            <a:ext cx="6423605" cy="1325563"/>
          </a:xfrm>
        </p:spPr>
        <p:txBody>
          <a:bodyPr/>
          <a:lstStyle/>
          <a:p>
            <a:r>
              <a:rPr lang="fr-FR" dirty="0"/>
              <a:t>4. Rédaction Web et SEO</a:t>
            </a:r>
          </a:p>
        </p:txBody>
      </p:sp>
      <p:sp>
        <p:nvSpPr>
          <p:cNvPr id="6" name="Titre 3">
            <a:extLst>
              <a:ext uri="{FF2B5EF4-FFF2-40B4-BE49-F238E27FC236}">
                <a16:creationId xmlns:a16="http://schemas.microsoft.com/office/drawing/2014/main" id="{35BBFCE7-84B2-4B47-B8A2-0FE009C69360}"/>
              </a:ext>
            </a:extLst>
          </p:cNvPr>
          <p:cNvSpPr txBox="1">
            <a:spLocks/>
          </p:cNvSpPr>
          <p:nvPr/>
        </p:nvSpPr>
        <p:spPr>
          <a:xfrm>
            <a:off x="821964" y="1692709"/>
            <a:ext cx="10915111" cy="723724"/>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Diversifier ses mots-clés : le champ sémantique et les variantes orthographiques</a:t>
            </a:r>
            <a:endParaRPr lang="fr-FR" sz="2800" dirty="0">
              <a:solidFill>
                <a:srgbClr val="F8680D"/>
              </a:solidFill>
            </a:endParaRPr>
          </a:p>
        </p:txBody>
      </p:sp>
      <p:sp>
        <p:nvSpPr>
          <p:cNvPr id="7" name="ZoneTexte 6">
            <a:extLst>
              <a:ext uri="{FF2B5EF4-FFF2-40B4-BE49-F238E27FC236}">
                <a16:creationId xmlns:a16="http://schemas.microsoft.com/office/drawing/2014/main" id="{515693DE-1A03-4F84-A2AB-01689286F3C4}"/>
              </a:ext>
            </a:extLst>
          </p:cNvPr>
          <p:cNvSpPr txBox="1"/>
          <p:nvPr/>
        </p:nvSpPr>
        <p:spPr>
          <a:xfrm>
            <a:off x="7616706" y="2713930"/>
            <a:ext cx="4120369" cy="2062103"/>
          </a:xfrm>
          <a:prstGeom prst="rect">
            <a:avLst/>
          </a:prstGeom>
          <a:noFill/>
        </p:spPr>
        <p:txBody>
          <a:bodyPr wrap="square" rtlCol="0">
            <a:spAutoFit/>
          </a:bodyPr>
          <a:lstStyle/>
          <a:p>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Outil : découvrir les champs sémantiques d'une page existante et des mots-clés situés dans les mêmes champs : </a:t>
            </a:r>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hlinkClick r:id="rId4"/>
              </a:rPr>
              <a:t>https://1.fr/</a:t>
            </a:r>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p>
          <a:p>
            <a:endPar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Ci-contre : exemple de ce que donne une recherche sur la page d'accueil du site unistra.fr</a:t>
            </a:r>
          </a:p>
        </p:txBody>
      </p:sp>
      <p:sp>
        <p:nvSpPr>
          <p:cNvPr id="2" name="Ellipse 1">
            <a:extLst>
              <a:ext uri="{FF2B5EF4-FFF2-40B4-BE49-F238E27FC236}">
                <a16:creationId xmlns:a16="http://schemas.microsoft.com/office/drawing/2014/main" id="{6A6F6090-B138-4346-AC8D-0111C029A1F6}"/>
              </a:ext>
            </a:extLst>
          </p:cNvPr>
          <p:cNvSpPr/>
          <p:nvPr/>
        </p:nvSpPr>
        <p:spPr>
          <a:xfrm>
            <a:off x="7680325" y="5022254"/>
            <a:ext cx="1060174" cy="1060174"/>
          </a:xfrm>
          <a:prstGeom prst="ellipse">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B2DC3D20-6843-46DB-919C-F9499539632C}"/>
              </a:ext>
            </a:extLst>
          </p:cNvPr>
          <p:cNvSpPr txBox="1"/>
          <p:nvPr/>
        </p:nvSpPr>
        <p:spPr>
          <a:xfrm>
            <a:off x="8804118" y="4867960"/>
            <a:ext cx="2932957" cy="1323439"/>
          </a:xfrm>
          <a:prstGeom prst="rect">
            <a:avLst/>
          </a:prstGeom>
          <a:noFill/>
        </p:spPr>
        <p:txBody>
          <a:bodyPr wrap="square" rtlCol="0">
            <a:spAutoFit/>
          </a:bodyPr>
          <a:lstStyle/>
          <a:p>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Si un mot-clé est trop compétitif, ne pas hésiter à se positionner sur les variantes orthographiques (pluriel, féminin, etc.)</a:t>
            </a:r>
          </a:p>
        </p:txBody>
      </p:sp>
      <p:sp>
        <p:nvSpPr>
          <p:cNvPr id="9" name="ZoneTexte 8">
            <a:extLst>
              <a:ext uri="{FF2B5EF4-FFF2-40B4-BE49-F238E27FC236}">
                <a16:creationId xmlns:a16="http://schemas.microsoft.com/office/drawing/2014/main" id="{9E521687-B033-43FF-B6A9-9FF4E54CD29C}"/>
              </a:ext>
            </a:extLst>
          </p:cNvPr>
          <p:cNvSpPr txBox="1"/>
          <p:nvPr/>
        </p:nvSpPr>
        <p:spPr>
          <a:xfrm>
            <a:off x="7867504" y="4990995"/>
            <a:ext cx="715618" cy="1015663"/>
          </a:xfrm>
          <a:prstGeom prst="rect">
            <a:avLst/>
          </a:prstGeom>
          <a:noFill/>
        </p:spPr>
        <p:txBody>
          <a:bodyPr wrap="square" rtlCol="0">
            <a:spAutoFit/>
          </a:bodyPr>
          <a:lstStyle/>
          <a:p>
            <a:r>
              <a:rPr lang="fr-FR" sz="6000" dirty="0">
                <a:solidFill>
                  <a:schemeClr val="bg1"/>
                </a:solidFill>
                <a:latin typeface="Unistra Symbol" panose="00000500000000000000" pitchFamily="2" charset="0"/>
              </a:rPr>
              <a:t>g</a:t>
            </a:r>
            <a:endParaRPr lang="fr-FR" sz="6000" dirty="0">
              <a:solidFill>
                <a:schemeClr val="bg1"/>
              </a:solidFill>
            </a:endParaRPr>
          </a:p>
        </p:txBody>
      </p:sp>
    </p:spTree>
    <p:extLst>
      <p:ext uri="{BB962C8B-B14F-4D97-AF65-F5344CB8AC3E}">
        <p14:creationId xmlns:p14="http://schemas.microsoft.com/office/powerpoint/2010/main" val="2532667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6">
            <a:extLst>
              <a:ext uri="{FF2B5EF4-FFF2-40B4-BE49-F238E27FC236}">
                <a16:creationId xmlns:a16="http://schemas.microsoft.com/office/drawing/2014/main" id="{1E0D2DDC-10C9-4771-99ED-054D610AC365}"/>
              </a:ext>
            </a:extLst>
          </p:cNvPr>
          <p:cNvSpPr>
            <a:spLocks noGrp="1"/>
          </p:cNvSpPr>
          <p:nvPr>
            <p:ph type="title"/>
          </p:nvPr>
        </p:nvSpPr>
        <p:spPr>
          <a:xfrm>
            <a:off x="841726" y="365125"/>
            <a:ext cx="6423605" cy="1325563"/>
          </a:xfrm>
        </p:spPr>
        <p:txBody>
          <a:bodyPr/>
          <a:lstStyle/>
          <a:p>
            <a:r>
              <a:rPr lang="fr-FR" dirty="0"/>
              <a:t>4. Rédaction Web et SEO</a:t>
            </a:r>
          </a:p>
        </p:txBody>
      </p:sp>
      <p:sp>
        <p:nvSpPr>
          <p:cNvPr id="4" name="Titre 3">
            <a:extLst>
              <a:ext uri="{FF2B5EF4-FFF2-40B4-BE49-F238E27FC236}">
                <a16:creationId xmlns:a16="http://schemas.microsoft.com/office/drawing/2014/main" id="{1EC7E6D2-4F07-443E-B6B2-6F7DDA60B779}"/>
              </a:ext>
            </a:extLst>
          </p:cNvPr>
          <p:cNvSpPr txBox="1">
            <a:spLocks/>
          </p:cNvSpPr>
          <p:nvPr/>
        </p:nvSpPr>
        <p:spPr>
          <a:xfrm>
            <a:off x="821964" y="1692709"/>
            <a:ext cx="10915111" cy="723724"/>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Diversifier ses mots-clés : le champ sémantique et les variantes orthographiques</a:t>
            </a:r>
            <a:endParaRPr lang="fr-FR" sz="2800" dirty="0">
              <a:solidFill>
                <a:srgbClr val="F8680D"/>
              </a:solidFill>
            </a:endParaRPr>
          </a:p>
        </p:txBody>
      </p:sp>
      <p:sp>
        <p:nvSpPr>
          <p:cNvPr id="5" name="ZoneTexte 4">
            <a:extLst>
              <a:ext uri="{FF2B5EF4-FFF2-40B4-BE49-F238E27FC236}">
                <a16:creationId xmlns:a16="http://schemas.microsoft.com/office/drawing/2014/main" id="{568BCA9A-0A32-47C5-8A66-D64D9E0FAD53}"/>
              </a:ext>
            </a:extLst>
          </p:cNvPr>
          <p:cNvSpPr txBox="1"/>
          <p:nvPr/>
        </p:nvSpPr>
        <p:spPr>
          <a:xfrm>
            <a:off x="8360413" y="2644170"/>
            <a:ext cx="3535687" cy="1077218"/>
          </a:xfrm>
          <a:prstGeom prst="rect">
            <a:avLst/>
          </a:prstGeom>
          <a:noFill/>
        </p:spPr>
        <p:txBody>
          <a:bodyPr wrap="square" rtlCol="0">
            <a:spAutoFit/>
          </a:bodyPr>
          <a:lstStyle/>
          <a:p>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Outil : découvrir de nouveaux mots-clés et les situer dans le paysage concurrentiel</a:t>
            </a:r>
          </a:p>
          <a:p>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hlinkClick r:id="rId2"/>
              </a:rPr>
              <a:t>https://fr.semrush.com</a:t>
            </a:r>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p>
        </p:txBody>
      </p:sp>
      <p:pic>
        <p:nvPicPr>
          <p:cNvPr id="9" name="Image 8">
            <a:extLst>
              <a:ext uri="{FF2B5EF4-FFF2-40B4-BE49-F238E27FC236}">
                <a16:creationId xmlns:a16="http://schemas.microsoft.com/office/drawing/2014/main" id="{49E3F517-D002-4128-A7ED-2A1485D874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860" y="2373363"/>
            <a:ext cx="7143632" cy="4035287"/>
          </a:xfrm>
          <a:prstGeom prst="rect">
            <a:avLst/>
          </a:prstGeom>
        </p:spPr>
      </p:pic>
    </p:spTree>
    <p:extLst>
      <p:ext uri="{BB962C8B-B14F-4D97-AF65-F5344CB8AC3E}">
        <p14:creationId xmlns:p14="http://schemas.microsoft.com/office/powerpoint/2010/main" val="448820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6">
            <a:extLst>
              <a:ext uri="{FF2B5EF4-FFF2-40B4-BE49-F238E27FC236}">
                <a16:creationId xmlns:a16="http://schemas.microsoft.com/office/drawing/2014/main" id="{CE68BFAB-E054-4B39-BD3B-5F5C7527F416}"/>
              </a:ext>
            </a:extLst>
          </p:cNvPr>
          <p:cNvSpPr>
            <a:spLocks noGrp="1"/>
          </p:cNvSpPr>
          <p:nvPr>
            <p:ph type="title"/>
          </p:nvPr>
        </p:nvSpPr>
        <p:spPr>
          <a:xfrm>
            <a:off x="835613" y="365125"/>
            <a:ext cx="6436726" cy="1325563"/>
          </a:xfrm>
        </p:spPr>
        <p:txBody>
          <a:bodyPr/>
          <a:lstStyle/>
          <a:p>
            <a:r>
              <a:rPr lang="fr-FR" dirty="0"/>
              <a:t>4. Rédaction Web et SEO</a:t>
            </a:r>
          </a:p>
        </p:txBody>
      </p:sp>
      <p:sp>
        <p:nvSpPr>
          <p:cNvPr id="6" name="ZoneTexte 5">
            <a:extLst>
              <a:ext uri="{FF2B5EF4-FFF2-40B4-BE49-F238E27FC236}">
                <a16:creationId xmlns:a16="http://schemas.microsoft.com/office/drawing/2014/main" id="{143E5925-1493-449A-834B-C6E9AA3CC6F7}"/>
              </a:ext>
            </a:extLst>
          </p:cNvPr>
          <p:cNvSpPr txBox="1"/>
          <p:nvPr/>
        </p:nvSpPr>
        <p:spPr>
          <a:xfrm>
            <a:off x="9100" y="6342747"/>
            <a:ext cx="6966586" cy="523220"/>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Source : </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hlinkClick r:id="rId3"/>
              </a:rPr>
              <a:t>https://www.definitions-marketing.com/definition/micro-moment-marketing/</a:t>
            </a:r>
            <a:endPar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Pictogrammes par </a:t>
            </a:r>
            <a:r>
              <a:rPr lang="fr-FR" sz="14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hlinkClick r:id="rId4"/>
              </a:rPr>
              <a:t>Freepik</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hlinkClick r:id="rId4"/>
              </a:rPr>
              <a:t> sur Flaticon.com </a:t>
            </a:r>
            <a:endPar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itre 3">
            <a:extLst>
              <a:ext uri="{FF2B5EF4-FFF2-40B4-BE49-F238E27FC236}">
                <a16:creationId xmlns:a16="http://schemas.microsoft.com/office/drawing/2014/main" id="{C04AB618-0CDE-435C-AE44-72B69CCE01F9}"/>
              </a:ext>
            </a:extLst>
          </p:cNvPr>
          <p:cNvSpPr txBox="1">
            <a:spLocks/>
          </p:cNvSpPr>
          <p:nvPr/>
        </p:nvSpPr>
        <p:spPr>
          <a:xfrm>
            <a:off x="821963" y="1692709"/>
            <a:ext cx="11269953" cy="723724"/>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Diversifier ses mots-clés : décliner ses mots-clés en fonction des micro-moments</a:t>
            </a:r>
            <a:endParaRPr lang="fr-FR" sz="2800" dirty="0">
              <a:solidFill>
                <a:srgbClr val="F8680D"/>
              </a:solidFill>
            </a:endParaRPr>
          </a:p>
        </p:txBody>
      </p:sp>
      <p:sp>
        <p:nvSpPr>
          <p:cNvPr id="13" name="ZoneTexte 12">
            <a:extLst>
              <a:ext uri="{FF2B5EF4-FFF2-40B4-BE49-F238E27FC236}">
                <a16:creationId xmlns:a16="http://schemas.microsoft.com/office/drawing/2014/main" id="{E462F65E-7275-4FB9-93DC-176A30CE8DEE}"/>
              </a:ext>
            </a:extLst>
          </p:cNvPr>
          <p:cNvSpPr txBox="1"/>
          <p:nvPr/>
        </p:nvSpPr>
        <p:spPr>
          <a:xfrm>
            <a:off x="900775" y="2379078"/>
            <a:ext cx="10469261" cy="1015663"/>
          </a:xfrm>
          <a:prstGeom prst="rect">
            <a:avLst/>
          </a:prstGeom>
          <a:noFill/>
        </p:spPr>
        <p:txBody>
          <a:bodyPr wrap="square" rtlCol="0">
            <a:spAutoFit/>
          </a:bodyPr>
          <a:lstStyle/>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Définition</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 courtes périodes de temps (~5 minutes voire moins) passées, par les utilisateurs, sur leur dispositif numérique (mobile surtout) pour atteindre un objectif précis ou répondre à un besoin immédiat	</a:t>
            </a:r>
          </a:p>
        </p:txBody>
      </p:sp>
      <p:sp>
        <p:nvSpPr>
          <p:cNvPr id="14" name="Rectangle 13">
            <a:extLst>
              <a:ext uri="{FF2B5EF4-FFF2-40B4-BE49-F238E27FC236}">
                <a16:creationId xmlns:a16="http://schemas.microsoft.com/office/drawing/2014/main" id="{7DBB31EA-EA0A-4F74-B881-0F20C17126CE}"/>
              </a:ext>
            </a:extLst>
          </p:cNvPr>
          <p:cNvSpPr/>
          <p:nvPr/>
        </p:nvSpPr>
        <p:spPr>
          <a:xfrm>
            <a:off x="1372749" y="3606423"/>
            <a:ext cx="2169970" cy="2507777"/>
          </a:xfrm>
          <a:prstGeom prst="rect">
            <a:avLst/>
          </a:prstGeom>
          <a:noFill/>
          <a:ln>
            <a:solidFill>
              <a:srgbClr val="F868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881A38F6-C6C7-460C-AEE0-C9E884F4EC32}"/>
              </a:ext>
            </a:extLst>
          </p:cNvPr>
          <p:cNvSpPr/>
          <p:nvPr/>
        </p:nvSpPr>
        <p:spPr>
          <a:xfrm>
            <a:off x="3798259" y="3606423"/>
            <a:ext cx="2169970" cy="2507777"/>
          </a:xfrm>
          <a:prstGeom prst="rect">
            <a:avLst/>
          </a:prstGeom>
          <a:noFill/>
          <a:ln>
            <a:solidFill>
              <a:srgbClr val="F868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C87A13EF-3FF6-4846-B8D9-1104988A15D9}"/>
              </a:ext>
            </a:extLst>
          </p:cNvPr>
          <p:cNvSpPr/>
          <p:nvPr/>
        </p:nvSpPr>
        <p:spPr>
          <a:xfrm>
            <a:off x="6223769" y="3606423"/>
            <a:ext cx="2169970" cy="2507777"/>
          </a:xfrm>
          <a:prstGeom prst="rect">
            <a:avLst/>
          </a:prstGeom>
          <a:noFill/>
          <a:ln>
            <a:solidFill>
              <a:srgbClr val="F868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E8F344D3-BB1D-45FA-BDA8-F1E646E54ECC}"/>
              </a:ext>
            </a:extLst>
          </p:cNvPr>
          <p:cNvSpPr/>
          <p:nvPr/>
        </p:nvSpPr>
        <p:spPr>
          <a:xfrm>
            <a:off x="8649280" y="3606423"/>
            <a:ext cx="2169970" cy="2507777"/>
          </a:xfrm>
          <a:prstGeom prst="rect">
            <a:avLst/>
          </a:prstGeom>
          <a:noFill/>
          <a:ln>
            <a:solidFill>
              <a:srgbClr val="F868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D8007EAF-DD9A-4851-9292-5482CE4B0A80}"/>
              </a:ext>
            </a:extLst>
          </p:cNvPr>
          <p:cNvSpPr txBox="1"/>
          <p:nvPr/>
        </p:nvSpPr>
        <p:spPr>
          <a:xfrm>
            <a:off x="1372746" y="5281685"/>
            <a:ext cx="2169969" cy="369332"/>
          </a:xfrm>
          <a:prstGeom prst="rect">
            <a:avLst/>
          </a:prstGeom>
          <a:noFill/>
        </p:spPr>
        <p:txBody>
          <a:bodyPr wrap="square" rtlCol="0">
            <a:spAutoFit/>
          </a:bodyPr>
          <a:lstStyle/>
          <a:p>
            <a:pPr algn="ct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JE VEUX SAVOIR</a:t>
            </a:r>
          </a:p>
        </p:txBody>
      </p:sp>
      <p:sp>
        <p:nvSpPr>
          <p:cNvPr id="24" name="ZoneTexte 23">
            <a:extLst>
              <a:ext uri="{FF2B5EF4-FFF2-40B4-BE49-F238E27FC236}">
                <a16:creationId xmlns:a16="http://schemas.microsoft.com/office/drawing/2014/main" id="{32834B8D-2C50-4512-AC19-B4CA445D7B27}"/>
              </a:ext>
            </a:extLst>
          </p:cNvPr>
          <p:cNvSpPr txBox="1"/>
          <p:nvPr/>
        </p:nvSpPr>
        <p:spPr>
          <a:xfrm>
            <a:off x="3798257" y="5281685"/>
            <a:ext cx="2169970" cy="369332"/>
          </a:xfrm>
          <a:prstGeom prst="rect">
            <a:avLst/>
          </a:prstGeom>
          <a:noFill/>
        </p:spPr>
        <p:txBody>
          <a:bodyPr wrap="square" rtlCol="0">
            <a:spAutoFit/>
          </a:bodyPr>
          <a:lstStyle/>
          <a:p>
            <a:pPr algn="ct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JE VEUX ALLER</a:t>
            </a:r>
          </a:p>
        </p:txBody>
      </p:sp>
      <p:sp>
        <p:nvSpPr>
          <p:cNvPr id="25" name="ZoneTexte 24">
            <a:extLst>
              <a:ext uri="{FF2B5EF4-FFF2-40B4-BE49-F238E27FC236}">
                <a16:creationId xmlns:a16="http://schemas.microsoft.com/office/drawing/2014/main" id="{C2ADE8A3-803E-46B4-86BB-3F61D5A3D7CB}"/>
              </a:ext>
            </a:extLst>
          </p:cNvPr>
          <p:cNvSpPr txBox="1"/>
          <p:nvPr/>
        </p:nvSpPr>
        <p:spPr>
          <a:xfrm>
            <a:off x="6223768" y="5271998"/>
            <a:ext cx="2169971" cy="369332"/>
          </a:xfrm>
          <a:prstGeom prst="rect">
            <a:avLst/>
          </a:prstGeom>
          <a:noFill/>
        </p:spPr>
        <p:txBody>
          <a:bodyPr wrap="square" rtlCol="0">
            <a:spAutoFit/>
          </a:bodyPr>
          <a:lstStyle/>
          <a:p>
            <a:pPr algn="ct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JE VEUX FAIRE</a:t>
            </a:r>
          </a:p>
        </p:txBody>
      </p:sp>
      <p:grpSp>
        <p:nvGrpSpPr>
          <p:cNvPr id="39" name="Groupe 38">
            <a:extLst>
              <a:ext uri="{FF2B5EF4-FFF2-40B4-BE49-F238E27FC236}">
                <a16:creationId xmlns:a16="http://schemas.microsoft.com/office/drawing/2014/main" id="{A2B3973F-2E22-4990-9629-3B925444AC20}"/>
              </a:ext>
            </a:extLst>
          </p:cNvPr>
          <p:cNvGrpSpPr/>
          <p:nvPr/>
        </p:nvGrpSpPr>
        <p:grpSpPr>
          <a:xfrm>
            <a:off x="9120117" y="3932119"/>
            <a:ext cx="1228298" cy="1228298"/>
            <a:chOff x="9120117" y="3671248"/>
            <a:chExt cx="1228298" cy="1228298"/>
          </a:xfrm>
        </p:grpSpPr>
        <p:sp>
          <p:nvSpPr>
            <p:cNvPr id="22" name="Ellipse 21">
              <a:extLst>
                <a:ext uri="{FF2B5EF4-FFF2-40B4-BE49-F238E27FC236}">
                  <a16:creationId xmlns:a16="http://schemas.microsoft.com/office/drawing/2014/main" id="{54359605-C009-4BA4-BBB2-A3CF90EC0938}"/>
                </a:ext>
              </a:extLst>
            </p:cNvPr>
            <p:cNvSpPr/>
            <p:nvPr/>
          </p:nvSpPr>
          <p:spPr>
            <a:xfrm>
              <a:off x="9120117" y="3671248"/>
              <a:ext cx="1228298" cy="12282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9" name="Image 28">
              <a:extLst>
                <a:ext uri="{FF2B5EF4-FFF2-40B4-BE49-F238E27FC236}">
                  <a16:creationId xmlns:a16="http://schemas.microsoft.com/office/drawing/2014/main" id="{0FCE3C07-62C2-439C-A596-E148BE7457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06571" y="3857702"/>
              <a:ext cx="855390" cy="855390"/>
            </a:xfrm>
            <a:prstGeom prst="rect">
              <a:avLst/>
            </a:prstGeom>
          </p:spPr>
        </p:pic>
      </p:grpSp>
      <p:grpSp>
        <p:nvGrpSpPr>
          <p:cNvPr id="37" name="Groupe 36">
            <a:extLst>
              <a:ext uri="{FF2B5EF4-FFF2-40B4-BE49-F238E27FC236}">
                <a16:creationId xmlns:a16="http://schemas.microsoft.com/office/drawing/2014/main" id="{F6153760-DEC1-456B-8068-D9CAD72C2A4A}"/>
              </a:ext>
            </a:extLst>
          </p:cNvPr>
          <p:cNvGrpSpPr/>
          <p:nvPr/>
        </p:nvGrpSpPr>
        <p:grpSpPr>
          <a:xfrm>
            <a:off x="4269093" y="3944205"/>
            <a:ext cx="1228298" cy="1228298"/>
            <a:chOff x="4269095" y="3671248"/>
            <a:chExt cx="1228298" cy="1228298"/>
          </a:xfrm>
        </p:grpSpPr>
        <p:sp>
          <p:nvSpPr>
            <p:cNvPr id="20" name="Ellipse 19">
              <a:extLst>
                <a:ext uri="{FF2B5EF4-FFF2-40B4-BE49-F238E27FC236}">
                  <a16:creationId xmlns:a16="http://schemas.microsoft.com/office/drawing/2014/main" id="{1D1459B9-8AF9-42DE-B79E-3E2C49DB73CD}"/>
                </a:ext>
              </a:extLst>
            </p:cNvPr>
            <p:cNvSpPr/>
            <p:nvPr/>
          </p:nvSpPr>
          <p:spPr>
            <a:xfrm>
              <a:off x="4269095" y="3671248"/>
              <a:ext cx="1228298" cy="12282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A8831361-E76A-4568-974E-DB468B93EC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55549" y="3857702"/>
              <a:ext cx="855390" cy="855390"/>
            </a:xfrm>
            <a:prstGeom prst="rect">
              <a:avLst/>
            </a:prstGeom>
          </p:spPr>
        </p:pic>
      </p:grpSp>
      <p:grpSp>
        <p:nvGrpSpPr>
          <p:cNvPr id="36" name="Groupe 35">
            <a:extLst>
              <a:ext uri="{FF2B5EF4-FFF2-40B4-BE49-F238E27FC236}">
                <a16:creationId xmlns:a16="http://schemas.microsoft.com/office/drawing/2014/main" id="{EFD0AEBC-B129-46D8-8CED-5BA801F0C148}"/>
              </a:ext>
            </a:extLst>
          </p:cNvPr>
          <p:cNvGrpSpPr/>
          <p:nvPr/>
        </p:nvGrpSpPr>
        <p:grpSpPr>
          <a:xfrm>
            <a:off x="1843585" y="3944205"/>
            <a:ext cx="1228298" cy="1228298"/>
            <a:chOff x="1843585" y="3671248"/>
            <a:chExt cx="1228298" cy="1228298"/>
          </a:xfrm>
        </p:grpSpPr>
        <p:sp>
          <p:nvSpPr>
            <p:cNvPr id="19" name="Ellipse 18">
              <a:extLst>
                <a:ext uri="{FF2B5EF4-FFF2-40B4-BE49-F238E27FC236}">
                  <a16:creationId xmlns:a16="http://schemas.microsoft.com/office/drawing/2014/main" id="{707D8AB4-AD19-4731-8885-9E17C38B6DB1}"/>
                </a:ext>
              </a:extLst>
            </p:cNvPr>
            <p:cNvSpPr/>
            <p:nvPr/>
          </p:nvSpPr>
          <p:spPr>
            <a:xfrm>
              <a:off x="1843585" y="3671248"/>
              <a:ext cx="1228298" cy="12282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 name="Image 32">
              <a:extLst>
                <a:ext uri="{FF2B5EF4-FFF2-40B4-BE49-F238E27FC236}">
                  <a16:creationId xmlns:a16="http://schemas.microsoft.com/office/drawing/2014/main" id="{2C7BFB23-C065-4062-825D-556BBDB123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2030039" y="3857702"/>
              <a:ext cx="855390" cy="855390"/>
            </a:xfrm>
            <a:prstGeom prst="rect">
              <a:avLst/>
            </a:prstGeom>
          </p:spPr>
        </p:pic>
      </p:grpSp>
      <p:grpSp>
        <p:nvGrpSpPr>
          <p:cNvPr id="38" name="Groupe 37">
            <a:extLst>
              <a:ext uri="{FF2B5EF4-FFF2-40B4-BE49-F238E27FC236}">
                <a16:creationId xmlns:a16="http://schemas.microsoft.com/office/drawing/2014/main" id="{0FA9DD97-D837-4487-84FE-61998697DCFA}"/>
              </a:ext>
            </a:extLst>
          </p:cNvPr>
          <p:cNvGrpSpPr/>
          <p:nvPr/>
        </p:nvGrpSpPr>
        <p:grpSpPr>
          <a:xfrm>
            <a:off x="6694604" y="3937761"/>
            <a:ext cx="1228298" cy="1228298"/>
            <a:chOff x="6694605" y="3671248"/>
            <a:chExt cx="1228298" cy="1228298"/>
          </a:xfrm>
        </p:grpSpPr>
        <p:sp>
          <p:nvSpPr>
            <p:cNvPr id="21" name="Ellipse 20">
              <a:extLst>
                <a:ext uri="{FF2B5EF4-FFF2-40B4-BE49-F238E27FC236}">
                  <a16:creationId xmlns:a16="http://schemas.microsoft.com/office/drawing/2014/main" id="{4B37C9BE-3214-4D55-A16C-D9D6E43C2125}"/>
                </a:ext>
              </a:extLst>
            </p:cNvPr>
            <p:cNvSpPr/>
            <p:nvPr/>
          </p:nvSpPr>
          <p:spPr>
            <a:xfrm>
              <a:off x="6694605" y="3671248"/>
              <a:ext cx="1228298" cy="12282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5" name="Image 34">
              <a:extLst>
                <a:ext uri="{FF2B5EF4-FFF2-40B4-BE49-F238E27FC236}">
                  <a16:creationId xmlns:a16="http://schemas.microsoft.com/office/drawing/2014/main" id="{7315FF18-8EAC-46D1-888E-646D208C9E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81059" y="3857702"/>
              <a:ext cx="855390" cy="855390"/>
            </a:xfrm>
            <a:prstGeom prst="rect">
              <a:avLst/>
            </a:prstGeom>
          </p:spPr>
        </p:pic>
      </p:grpSp>
      <p:sp>
        <p:nvSpPr>
          <p:cNvPr id="26" name="ZoneTexte 25">
            <a:extLst>
              <a:ext uri="{FF2B5EF4-FFF2-40B4-BE49-F238E27FC236}">
                <a16:creationId xmlns:a16="http://schemas.microsoft.com/office/drawing/2014/main" id="{36BDBD59-8FBF-4823-A586-12091F29DF2B}"/>
              </a:ext>
            </a:extLst>
          </p:cNvPr>
          <p:cNvSpPr txBox="1"/>
          <p:nvPr/>
        </p:nvSpPr>
        <p:spPr>
          <a:xfrm>
            <a:off x="8649279" y="5286358"/>
            <a:ext cx="2169970" cy="369332"/>
          </a:xfrm>
          <a:prstGeom prst="rect">
            <a:avLst/>
          </a:prstGeom>
          <a:noFill/>
        </p:spPr>
        <p:txBody>
          <a:bodyPr wrap="square" rtlCol="0">
            <a:spAutoFit/>
          </a:bodyPr>
          <a:lstStyle/>
          <a:p>
            <a:pPr algn="ct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JE VEUX ACHETER</a:t>
            </a:r>
          </a:p>
        </p:txBody>
      </p:sp>
      <p:sp>
        <p:nvSpPr>
          <p:cNvPr id="40" name="ZoneTexte 39">
            <a:extLst>
              <a:ext uri="{FF2B5EF4-FFF2-40B4-BE49-F238E27FC236}">
                <a16:creationId xmlns:a16="http://schemas.microsoft.com/office/drawing/2014/main" id="{80D9941D-858B-4FF1-B1F3-02E8BBE83B98}"/>
              </a:ext>
            </a:extLst>
          </p:cNvPr>
          <p:cNvSpPr txBox="1"/>
          <p:nvPr/>
        </p:nvSpPr>
        <p:spPr>
          <a:xfrm>
            <a:off x="1388666" y="5556913"/>
            <a:ext cx="2169969" cy="307777"/>
          </a:xfrm>
          <a:prstGeom prst="rect">
            <a:avLst/>
          </a:prstGeom>
          <a:noFill/>
        </p:spPr>
        <p:txBody>
          <a:bodyPr wrap="square" rtlCol="0">
            <a:spAutoFit/>
          </a:bodyPr>
          <a:lstStyle/>
          <a:p>
            <a:pPr algn="ct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Information</a:t>
            </a:r>
          </a:p>
        </p:txBody>
      </p:sp>
      <p:sp>
        <p:nvSpPr>
          <p:cNvPr id="41" name="ZoneTexte 40">
            <a:extLst>
              <a:ext uri="{FF2B5EF4-FFF2-40B4-BE49-F238E27FC236}">
                <a16:creationId xmlns:a16="http://schemas.microsoft.com/office/drawing/2014/main" id="{6764E995-BBA1-4D34-88DA-DD2011E731EF}"/>
              </a:ext>
            </a:extLst>
          </p:cNvPr>
          <p:cNvSpPr txBox="1"/>
          <p:nvPr/>
        </p:nvSpPr>
        <p:spPr>
          <a:xfrm>
            <a:off x="3814177" y="5556913"/>
            <a:ext cx="2169970" cy="307777"/>
          </a:xfrm>
          <a:prstGeom prst="rect">
            <a:avLst/>
          </a:prstGeom>
          <a:noFill/>
        </p:spPr>
        <p:txBody>
          <a:bodyPr wrap="square" rtlCol="0">
            <a:spAutoFit/>
          </a:bodyPr>
          <a:lstStyle/>
          <a:p>
            <a:pPr algn="ct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Déplacement</a:t>
            </a:r>
          </a:p>
        </p:txBody>
      </p:sp>
      <p:sp>
        <p:nvSpPr>
          <p:cNvPr id="42" name="ZoneTexte 41">
            <a:extLst>
              <a:ext uri="{FF2B5EF4-FFF2-40B4-BE49-F238E27FC236}">
                <a16:creationId xmlns:a16="http://schemas.microsoft.com/office/drawing/2014/main" id="{8BB23DE9-555F-4ABF-B20D-8F84624262B2}"/>
              </a:ext>
            </a:extLst>
          </p:cNvPr>
          <p:cNvSpPr txBox="1"/>
          <p:nvPr/>
        </p:nvSpPr>
        <p:spPr>
          <a:xfrm>
            <a:off x="6239688" y="5547226"/>
            <a:ext cx="2169971" cy="307777"/>
          </a:xfrm>
          <a:prstGeom prst="rect">
            <a:avLst/>
          </a:prstGeom>
          <a:noFill/>
        </p:spPr>
        <p:txBody>
          <a:bodyPr wrap="square" rtlCol="0">
            <a:spAutoFit/>
          </a:bodyPr>
          <a:lstStyle/>
          <a:p>
            <a:pPr algn="ct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Activité</a:t>
            </a:r>
          </a:p>
        </p:txBody>
      </p:sp>
      <p:sp>
        <p:nvSpPr>
          <p:cNvPr id="43" name="ZoneTexte 42">
            <a:extLst>
              <a:ext uri="{FF2B5EF4-FFF2-40B4-BE49-F238E27FC236}">
                <a16:creationId xmlns:a16="http://schemas.microsoft.com/office/drawing/2014/main" id="{608D286D-B733-443E-818D-A620A1AFCA12}"/>
              </a:ext>
            </a:extLst>
          </p:cNvPr>
          <p:cNvSpPr txBox="1"/>
          <p:nvPr/>
        </p:nvSpPr>
        <p:spPr>
          <a:xfrm>
            <a:off x="8665199" y="5561586"/>
            <a:ext cx="2169970" cy="307777"/>
          </a:xfrm>
          <a:prstGeom prst="rect">
            <a:avLst/>
          </a:prstGeom>
          <a:noFill/>
        </p:spPr>
        <p:txBody>
          <a:bodyPr wrap="square" rtlCol="0">
            <a:spAutoFit/>
          </a:bodyPr>
          <a:lstStyle/>
          <a:p>
            <a:pPr algn="ct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Achat</a:t>
            </a:r>
          </a:p>
        </p:txBody>
      </p:sp>
    </p:spTree>
    <p:extLst>
      <p:ext uri="{BB962C8B-B14F-4D97-AF65-F5344CB8AC3E}">
        <p14:creationId xmlns:p14="http://schemas.microsoft.com/office/powerpoint/2010/main" val="404621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46">
            <a:extLst>
              <a:ext uri="{FF2B5EF4-FFF2-40B4-BE49-F238E27FC236}">
                <a16:creationId xmlns:a16="http://schemas.microsoft.com/office/drawing/2014/main" id="{D40E0DC5-D68B-4EC5-8640-5CEEA3C84323}"/>
              </a:ext>
            </a:extLst>
          </p:cNvPr>
          <p:cNvSpPr>
            <a:spLocks noGrp="1"/>
          </p:cNvSpPr>
          <p:nvPr>
            <p:ph type="title"/>
          </p:nvPr>
        </p:nvSpPr>
        <p:spPr>
          <a:xfrm>
            <a:off x="835613" y="365125"/>
            <a:ext cx="6436726" cy="1325563"/>
          </a:xfrm>
        </p:spPr>
        <p:txBody>
          <a:bodyPr/>
          <a:lstStyle/>
          <a:p>
            <a:r>
              <a:rPr lang="fr-FR" dirty="0"/>
              <a:t>4. Rédaction Web et SEO</a:t>
            </a:r>
          </a:p>
        </p:txBody>
      </p:sp>
      <p:sp>
        <p:nvSpPr>
          <p:cNvPr id="8" name="Titre 3">
            <a:extLst>
              <a:ext uri="{FF2B5EF4-FFF2-40B4-BE49-F238E27FC236}">
                <a16:creationId xmlns:a16="http://schemas.microsoft.com/office/drawing/2014/main" id="{55AB5D55-E10C-4C58-81BB-E2359C1C181A}"/>
              </a:ext>
            </a:extLst>
          </p:cNvPr>
          <p:cNvSpPr txBox="1">
            <a:spLocks/>
          </p:cNvSpPr>
          <p:nvPr/>
        </p:nvSpPr>
        <p:spPr>
          <a:xfrm>
            <a:off x="821966" y="1460696"/>
            <a:ext cx="5169402" cy="1569106"/>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Diversifier ses mots-clés : </a:t>
            </a:r>
          </a:p>
          <a:p>
            <a:r>
              <a:rPr lang="fr-FR" sz="2800" dirty="0"/>
              <a:t>les  mots-clés de la longue traîne</a:t>
            </a:r>
            <a:endParaRPr lang="fr-FR" sz="2800" dirty="0">
              <a:solidFill>
                <a:srgbClr val="F8680D"/>
              </a:solidFill>
            </a:endParaRPr>
          </a:p>
        </p:txBody>
      </p:sp>
      <p:sp>
        <p:nvSpPr>
          <p:cNvPr id="11" name="ZoneTexte 10">
            <a:extLst>
              <a:ext uri="{FF2B5EF4-FFF2-40B4-BE49-F238E27FC236}">
                <a16:creationId xmlns:a16="http://schemas.microsoft.com/office/drawing/2014/main" id="{A5EAC100-17AF-4EBD-8998-3E5DFED9A0AB}"/>
              </a:ext>
            </a:extLst>
          </p:cNvPr>
          <p:cNvSpPr txBox="1"/>
          <p:nvPr/>
        </p:nvSpPr>
        <p:spPr>
          <a:xfrm>
            <a:off x="9100" y="6110738"/>
            <a:ext cx="6966586" cy="738664"/>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Sources </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hlinkClick r:id="rId2"/>
              </a:rPr>
              <a:t>https://www.seoquantum.com/billet/trafic-qualifie-longue-traine</a:t>
            </a:r>
            <a:endPar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hlinkClick r:id="rId3"/>
              </a:rPr>
              <a:t>https://www.sitew.com/Comment-optimiser-son-referencement/Comment-utiliser-mots-cles#Bien_choisir_ses_mots_cles_pour_ameliorer_son_referencement_Google</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p>
        </p:txBody>
      </p:sp>
      <p:pic>
        <p:nvPicPr>
          <p:cNvPr id="22" name="Image 21">
            <a:extLst>
              <a:ext uri="{FF2B5EF4-FFF2-40B4-BE49-F238E27FC236}">
                <a16:creationId xmlns:a16="http://schemas.microsoft.com/office/drawing/2014/main" id="{F2E239F5-0F9E-43C5-BB4C-4C75D87033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94147" y="1493966"/>
            <a:ext cx="6165979" cy="4743061"/>
          </a:xfrm>
          <a:prstGeom prst="rect">
            <a:avLst/>
          </a:prstGeom>
        </p:spPr>
      </p:pic>
      <p:sp>
        <p:nvSpPr>
          <p:cNvPr id="24" name="Rectangle 23">
            <a:extLst>
              <a:ext uri="{FF2B5EF4-FFF2-40B4-BE49-F238E27FC236}">
                <a16:creationId xmlns:a16="http://schemas.microsoft.com/office/drawing/2014/main" id="{11C6F3AA-C473-48AD-B79F-419B221F94C0}"/>
              </a:ext>
            </a:extLst>
          </p:cNvPr>
          <p:cNvSpPr/>
          <p:nvPr/>
        </p:nvSpPr>
        <p:spPr>
          <a:xfrm>
            <a:off x="8256897" y="2661313"/>
            <a:ext cx="3712191" cy="2811439"/>
          </a:xfrm>
          <a:prstGeom prst="rect">
            <a:avLst/>
          </a:prstGeom>
          <a:noFill/>
          <a:ln>
            <a:solidFill>
              <a:srgbClr val="F8680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8" name="Connecteur droit 27">
            <a:extLst>
              <a:ext uri="{FF2B5EF4-FFF2-40B4-BE49-F238E27FC236}">
                <a16:creationId xmlns:a16="http://schemas.microsoft.com/office/drawing/2014/main" id="{303317F7-3870-4CB9-BE70-601B9827A4E8}"/>
              </a:ext>
            </a:extLst>
          </p:cNvPr>
          <p:cNvCxnSpPr>
            <a:cxnSpLocks/>
          </p:cNvCxnSpPr>
          <p:nvPr/>
        </p:nvCxnSpPr>
        <p:spPr>
          <a:xfrm>
            <a:off x="3847234" y="4138208"/>
            <a:ext cx="4503593" cy="0"/>
          </a:xfrm>
          <a:prstGeom prst="line">
            <a:avLst/>
          </a:prstGeom>
          <a:ln>
            <a:solidFill>
              <a:srgbClr val="F8680D"/>
            </a:solidFill>
            <a:prstDash val="dash"/>
          </a:ln>
        </p:spPr>
        <p:style>
          <a:lnRef idx="1">
            <a:schemeClr val="accent1"/>
          </a:lnRef>
          <a:fillRef idx="0">
            <a:schemeClr val="accent1"/>
          </a:fillRef>
          <a:effectRef idx="0">
            <a:schemeClr val="accent1"/>
          </a:effectRef>
          <a:fontRef idx="minor">
            <a:schemeClr val="tx1"/>
          </a:fontRef>
        </p:style>
      </p:cxnSp>
      <p:sp>
        <p:nvSpPr>
          <p:cNvPr id="29" name="Ellipse 28">
            <a:extLst>
              <a:ext uri="{FF2B5EF4-FFF2-40B4-BE49-F238E27FC236}">
                <a16:creationId xmlns:a16="http://schemas.microsoft.com/office/drawing/2014/main" id="{97E5139A-7192-4040-B315-14A6B77C6C29}"/>
              </a:ext>
            </a:extLst>
          </p:cNvPr>
          <p:cNvSpPr/>
          <p:nvPr/>
        </p:nvSpPr>
        <p:spPr>
          <a:xfrm>
            <a:off x="8150777" y="4010888"/>
            <a:ext cx="200050" cy="200050"/>
          </a:xfrm>
          <a:prstGeom prst="ellipse">
            <a:avLst/>
          </a:prstGeom>
          <a:solidFill>
            <a:srgbClr val="F8680D"/>
          </a:solidFill>
          <a:ln>
            <a:solidFill>
              <a:srgbClr val="F868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08F6291D-377B-4F84-8914-4B0A9A3D1331}"/>
              </a:ext>
            </a:extLst>
          </p:cNvPr>
          <p:cNvSpPr txBox="1"/>
          <p:nvPr/>
        </p:nvSpPr>
        <p:spPr>
          <a:xfrm>
            <a:off x="668741" y="3429000"/>
            <a:ext cx="3178494" cy="2062103"/>
          </a:xfrm>
          <a:prstGeom prst="rect">
            <a:avLst/>
          </a:prstGeom>
          <a:noFill/>
        </p:spPr>
        <p:txBody>
          <a:bodyPr wrap="square" rtlCol="0">
            <a:spAutoFit/>
          </a:bodyPr>
          <a:lstStyle/>
          <a:p>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La longue traîne concentre 80% du trafic mais concerne des expressions de recherche peu utilisées, peu concurrentielles et souvent très précises. </a:t>
            </a:r>
          </a:p>
          <a:p>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Elles sont associées au taux de conversion le plus élevé.</a:t>
            </a:r>
          </a:p>
          <a:p>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Tree>
    <p:extLst>
      <p:ext uri="{BB962C8B-B14F-4D97-AF65-F5344CB8AC3E}">
        <p14:creationId xmlns:p14="http://schemas.microsoft.com/office/powerpoint/2010/main" val="3459166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2B555AE-2003-48C2-B967-04E655A43666}"/>
              </a:ext>
            </a:extLst>
          </p:cNvPr>
          <p:cNvSpPr/>
          <p:nvPr/>
        </p:nvSpPr>
        <p:spPr>
          <a:xfrm flipH="1">
            <a:off x="4990074" y="2428107"/>
            <a:ext cx="45719" cy="378565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D58DDD09-620E-48A5-AD76-0EAD919116E5}"/>
              </a:ext>
            </a:extLst>
          </p:cNvPr>
          <p:cNvPicPr>
            <a:picLocks noChangeAspect="1"/>
          </p:cNvPicPr>
          <p:nvPr/>
        </p:nvPicPr>
        <p:blipFill>
          <a:blip r:embed="rId2"/>
          <a:stretch>
            <a:fillRect/>
          </a:stretch>
        </p:blipFill>
        <p:spPr>
          <a:xfrm>
            <a:off x="0" y="353238"/>
            <a:ext cx="9476190" cy="6504762"/>
          </a:xfrm>
          <a:prstGeom prst="rect">
            <a:avLst/>
          </a:prstGeom>
        </p:spPr>
      </p:pic>
      <p:sp>
        <p:nvSpPr>
          <p:cNvPr id="15" name="ZoneTexte 14">
            <a:extLst>
              <a:ext uri="{FF2B5EF4-FFF2-40B4-BE49-F238E27FC236}">
                <a16:creationId xmlns:a16="http://schemas.microsoft.com/office/drawing/2014/main" id="{DF923F69-7949-4AB0-8F67-932A95EBCA02}"/>
              </a:ext>
            </a:extLst>
          </p:cNvPr>
          <p:cNvSpPr txBox="1"/>
          <p:nvPr/>
        </p:nvSpPr>
        <p:spPr>
          <a:xfrm>
            <a:off x="9558078" y="2314040"/>
            <a:ext cx="2378938" cy="2862322"/>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Impact des mots-clés en fonction de leur positionnement </a:t>
            </a:r>
          </a:p>
          <a:p>
            <a:endPar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Source : </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hlinkClick r:id="rId3"/>
              </a:rPr>
              <a:t>étude du site </a:t>
            </a:r>
            <a:r>
              <a:rPr lang="fr-FR" sz="14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hlinkClick r:id="rId3"/>
              </a:rPr>
              <a:t>moz,com</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citée et adaptée par I. Canivet (2017). "</a:t>
            </a:r>
            <a:r>
              <a:rPr lang="fr-FR" sz="1400" i="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Bien rédiger pour le web. Stratégie de contenu pour améliorer son référencement naturel</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Eyrolles, 4</a:t>
            </a:r>
            <a:r>
              <a:rPr lang="fr-FR" sz="1400" baseline="30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ème</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édition.</a:t>
            </a:r>
          </a:p>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(hors ajouts en orange) </a:t>
            </a:r>
          </a:p>
        </p:txBody>
      </p:sp>
      <p:sp>
        <p:nvSpPr>
          <p:cNvPr id="16" name="Titre 3">
            <a:extLst>
              <a:ext uri="{FF2B5EF4-FFF2-40B4-BE49-F238E27FC236}">
                <a16:creationId xmlns:a16="http://schemas.microsoft.com/office/drawing/2014/main" id="{1C2FE2AA-3877-44E2-9681-BDE5DBBAD20B}"/>
              </a:ext>
            </a:extLst>
          </p:cNvPr>
          <p:cNvSpPr txBox="1">
            <a:spLocks/>
          </p:cNvSpPr>
          <p:nvPr/>
        </p:nvSpPr>
        <p:spPr>
          <a:xfrm>
            <a:off x="9606349" y="1196975"/>
            <a:ext cx="2158021" cy="904164"/>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Placer ses </a:t>
            </a:r>
          </a:p>
          <a:p>
            <a:r>
              <a:rPr lang="fr-FR" sz="2800" dirty="0"/>
              <a:t>mots-clés </a:t>
            </a:r>
            <a:endParaRPr lang="fr-FR" sz="2800" dirty="0">
              <a:solidFill>
                <a:srgbClr val="F8680D"/>
              </a:solidFill>
            </a:endParaRPr>
          </a:p>
        </p:txBody>
      </p:sp>
      <p:sp>
        <p:nvSpPr>
          <p:cNvPr id="17" name="ZoneTexte 16">
            <a:extLst>
              <a:ext uri="{FF2B5EF4-FFF2-40B4-BE49-F238E27FC236}">
                <a16:creationId xmlns:a16="http://schemas.microsoft.com/office/drawing/2014/main" id="{CB916E9E-9271-4ECC-BB21-B5528BCDEA0E}"/>
              </a:ext>
            </a:extLst>
          </p:cNvPr>
          <p:cNvSpPr txBox="1"/>
          <p:nvPr/>
        </p:nvSpPr>
        <p:spPr>
          <a:xfrm>
            <a:off x="5773002" y="743382"/>
            <a:ext cx="2975212" cy="369332"/>
          </a:xfrm>
          <a:prstGeom prst="rect">
            <a:avLst/>
          </a:prstGeom>
          <a:noFill/>
        </p:spPr>
        <p:txBody>
          <a:bodyPr wrap="square" rtlCol="0">
            <a:spAutoFit/>
          </a:bodyPr>
          <a:lstStyle/>
          <a:p>
            <a:r>
              <a:rPr lang="fr-FR" dirty="0">
                <a:solidFill>
                  <a:srgbClr val="FF9900"/>
                </a:solidFill>
              </a:rPr>
              <a:t>+ H2 à H6 + méta description</a:t>
            </a:r>
          </a:p>
        </p:txBody>
      </p:sp>
      <p:sp>
        <p:nvSpPr>
          <p:cNvPr id="18" name="ZoneTexte 17">
            <a:extLst>
              <a:ext uri="{FF2B5EF4-FFF2-40B4-BE49-F238E27FC236}">
                <a16:creationId xmlns:a16="http://schemas.microsoft.com/office/drawing/2014/main" id="{6185BD78-8D4A-4D36-8983-683C9051C1EC}"/>
              </a:ext>
            </a:extLst>
          </p:cNvPr>
          <p:cNvSpPr txBox="1"/>
          <p:nvPr/>
        </p:nvSpPr>
        <p:spPr>
          <a:xfrm>
            <a:off x="6423016" y="5119327"/>
            <a:ext cx="3602851" cy="369332"/>
          </a:xfrm>
          <a:prstGeom prst="rect">
            <a:avLst/>
          </a:prstGeom>
          <a:noFill/>
        </p:spPr>
        <p:txBody>
          <a:bodyPr wrap="square" rtlCol="0">
            <a:spAutoFit/>
          </a:bodyPr>
          <a:lstStyle/>
          <a:p>
            <a:r>
              <a:rPr lang="fr-FR" dirty="0">
                <a:solidFill>
                  <a:srgbClr val="F8680D"/>
                </a:solidFill>
              </a:rPr>
              <a:t>+ nom + attribut </a:t>
            </a:r>
            <a:r>
              <a:rPr lang="fr-FR" dirty="0" err="1">
                <a:solidFill>
                  <a:srgbClr val="F8680D"/>
                </a:solidFill>
              </a:rPr>
              <a:t>title</a:t>
            </a:r>
            <a:endParaRPr lang="fr-FR" dirty="0">
              <a:solidFill>
                <a:srgbClr val="F8680D"/>
              </a:solidFill>
            </a:endParaRPr>
          </a:p>
        </p:txBody>
      </p:sp>
    </p:spTree>
    <p:extLst>
      <p:ext uri="{BB962C8B-B14F-4D97-AF65-F5344CB8AC3E}">
        <p14:creationId xmlns:p14="http://schemas.microsoft.com/office/powerpoint/2010/main" val="835423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6">
            <a:extLst>
              <a:ext uri="{FF2B5EF4-FFF2-40B4-BE49-F238E27FC236}">
                <a16:creationId xmlns:a16="http://schemas.microsoft.com/office/drawing/2014/main" id="{4449FDF6-4670-40F1-A28B-CADD4F11D6D2}"/>
              </a:ext>
            </a:extLst>
          </p:cNvPr>
          <p:cNvSpPr>
            <a:spLocks noGrp="1"/>
          </p:cNvSpPr>
          <p:nvPr>
            <p:ph type="title"/>
          </p:nvPr>
        </p:nvSpPr>
        <p:spPr>
          <a:xfrm>
            <a:off x="838200" y="365125"/>
            <a:ext cx="10515600" cy="1325563"/>
          </a:xfrm>
        </p:spPr>
        <p:txBody>
          <a:bodyPr/>
          <a:lstStyle/>
          <a:p>
            <a:r>
              <a:rPr lang="fr-FR" dirty="0"/>
              <a:t>1. Les enjeux de la rédaction Web</a:t>
            </a:r>
          </a:p>
        </p:txBody>
      </p:sp>
      <p:sp>
        <p:nvSpPr>
          <p:cNvPr id="4" name="Titre 3">
            <a:extLst>
              <a:ext uri="{FF2B5EF4-FFF2-40B4-BE49-F238E27FC236}">
                <a16:creationId xmlns:a16="http://schemas.microsoft.com/office/drawing/2014/main" id="{FDCB7F23-E14E-442A-A98C-49A311F589EF}"/>
              </a:ext>
            </a:extLst>
          </p:cNvPr>
          <p:cNvSpPr txBox="1">
            <a:spLocks/>
          </p:cNvSpPr>
          <p:nvPr/>
        </p:nvSpPr>
        <p:spPr>
          <a:xfrm>
            <a:off x="838199" y="1817689"/>
            <a:ext cx="10117017"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Le contact commence dès la page de résultats des moteurs de recherche</a:t>
            </a:r>
          </a:p>
        </p:txBody>
      </p:sp>
      <p:pic>
        <p:nvPicPr>
          <p:cNvPr id="11" name="Image 10">
            <a:extLst>
              <a:ext uri="{FF2B5EF4-FFF2-40B4-BE49-F238E27FC236}">
                <a16:creationId xmlns:a16="http://schemas.microsoft.com/office/drawing/2014/main" id="{3DEA5B9E-0BB2-4009-A249-4EE773002A5F}"/>
              </a:ext>
            </a:extLst>
          </p:cNvPr>
          <p:cNvPicPr>
            <a:picLocks noChangeAspect="1"/>
          </p:cNvPicPr>
          <p:nvPr/>
        </p:nvPicPr>
        <p:blipFill>
          <a:blip r:embed="rId3"/>
          <a:stretch>
            <a:fillRect/>
          </a:stretch>
        </p:blipFill>
        <p:spPr>
          <a:xfrm>
            <a:off x="838199" y="2440882"/>
            <a:ext cx="6381750" cy="3028950"/>
          </a:xfrm>
          <a:prstGeom prst="rect">
            <a:avLst/>
          </a:prstGeom>
        </p:spPr>
      </p:pic>
      <p:sp>
        <p:nvSpPr>
          <p:cNvPr id="12" name="ZoneTexte 11">
            <a:extLst>
              <a:ext uri="{FF2B5EF4-FFF2-40B4-BE49-F238E27FC236}">
                <a16:creationId xmlns:a16="http://schemas.microsoft.com/office/drawing/2014/main" id="{3FD712FA-FA81-435F-9DCE-C43949EE320B}"/>
              </a:ext>
            </a:extLst>
          </p:cNvPr>
          <p:cNvSpPr txBox="1"/>
          <p:nvPr/>
        </p:nvSpPr>
        <p:spPr>
          <a:xfrm>
            <a:off x="7569592" y="2674119"/>
            <a:ext cx="3784208" cy="2246769"/>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D'après une étude de Médiative datant de 2014, les internautes passent en moyenne 1,17 seconde sur un résultat d'une SERP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Search</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Engine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Result</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Page) contre 2 secondes en 2005.  </a:t>
            </a:r>
          </a:p>
        </p:txBody>
      </p:sp>
      <p:sp>
        <p:nvSpPr>
          <p:cNvPr id="13" name="ZoneTexte 12">
            <a:extLst>
              <a:ext uri="{FF2B5EF4-FFF2-40B4-BE49-F238E27FC236}">
                <a16:creationId xmlns:a16="http://schemas.microsoft.com/office/drawing/2014/main" id="{A9D1AA73-E6ED-4221-8811-2D553F662784}"/>
              </a:ext>
            </a:extLst>
          </p:cNvPr>
          <p:cNvSpPr txBox="1"/>
          <p:nvPr/>
        </p:nvSpPr>
        <p:spPr>
          <a:xfrm>
            <a:off x="0" y="6297473"/>
            <a:ext cx="11353800" cy="523220"/>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Source :étude </a:t>
            </a:r>
            <a:r>
              <a:rPr lang="fr-FR" sz="14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Mediative</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citée par I. Canivet dans "</a:t>
            </a:r>
            <a:r>
              <a:rPr lang="fr-FR" sz="1400" i="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Bien rédiger pour le web. Stratégie de contenu pour améliorer son référencement naturel</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(2017), Eyrolles, 4</a:t>
            </a:r>
            <a:r>
              <a:rPr lang="fr-FR" sz="1400" baseline="30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ème</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édition.</a:t>
            </a:r>
          </a:p>
        </p:txBody>
      </p:sp>
      <p:sp>
        <p:nvSpPr>
          <p:cNvPr id="14" name="Rectangle 13">
            <a:extLst>
              <a:ext uri="{FF2B5EF4-FFF2-40B4-BE49-F238E27FC236}">
                <a16:creationId xmlns:a16="http://schemas.microsoft.com/office/drawing/2014/main" id="{6E1EAE46-B576-4B79-A60E-CD7A42B811A5}"/>
              </a:ext>
            </a:extLst>
          </p:cNvPr>
          <p:cNvSpPr/>
          <p:nvPr/>
        </p:nvSpPr>
        <p:spPr>
          <a:xfrm>
            <a:off x="7428965" y="2565400"/>
            <a:ext cx="45719" cy="2439896"/>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21307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a:extLst>
              <a:ext uri="{FF2B5EF4-FFF2-40B4-BE49-F238E27FC236}">
                <a16:creationId xmlns:a16="http://schemas.microsoft.com/office/drawing/2014/main" id="{964E3714-66CD-410B-8974-1CDFAE7D9DBD}"/>
              </a:ext>
            </a:extLst>
          </p:cNvPr>
          <p:cNvSpPr txBox="1">
            <a:spLocks/>
          </p:cNvSpPr>
          <p:nvPr/>
        </p:nvSpPr>
        <p:spPr>
          <a:xfrm>
            <a:off x="835612" y="1510860"/>
            <a:ext cx="7356121" cy="1077788"/>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Trouver des idées de contenu </a:t>
            </a:r>
            <a:endParaRPr lang="fr-FR" sz="2800" dirty="0">
              <a:solidFill>
                <a:srgbClr val="F8680D"/>
              </a:solidFill>
            </a:endParaRPr>
          </a:p>
        </p:txBody>
      </p:sp>
      <p:sp>
        <p:nvSpPr>
          <p:cNvPr id="3" name="ZoneTexte 2">
            <a:extLst>
              <a:ext uri="{FF2B5EF4-FFF2-40B4-BE49-F238E27FC236}">
                <a16:creationId xmlns:a16="http://schemas.microsoft.com/office/drawing/2014/main" id="{C6839B3E-B291-490D-882D-74B9856DEACB}"/>
              </a:ext>
            </a:extLst>
          </p:cNvPr>
          <p:cNvSpPr txBox="1"/>
          <p:nvPr/>
        </p:nvSpPr>
        <p:spPr>
          <a:xfrm>
            <a:off x="876556" y="2484668"/>
            <a:ext cx="4914645" cy="646331"/>
          </a:xfrm>
          <a:prstGeom prst="rect">
            <a:avLst/>
          </a:prstGeom>
          <a:noFill/>
        </p:spPr>
        <p:txBody>
          <a:bodyPr wrap="square">
            <a:spAutoFit/>
          </a:bodyPr>
          <a:lstStyle/>
          <a:p>
            <a:r>
              <a:rPr lang="fr-FR" sz="18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Exemple de suggestions d'idées de contenu : </a:t>
            </a:r>
            <a:r>
              <a:rPr lang="fr-FR" sz="18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hlinkClick r:id="rId2"/>
              </a:rPr>
              <a:t>https://answerthepublic.com</a:t>
            </a:r>
            <a:r>
              <a:rPr lang="fr-FR" sz="18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4" name="Titre 46">
            <a:extLst>
              <a:ext uri="{FF2B5EF4-FFF2-40B4-BE49-F238E27FC236}">
                <a16:creationId xmlns:a16="http://schemas.microsoft.com/office/drawing/2014/main" id="{DBD3A5FC-6750-4454-B4AA-9E4B1E266201}"/>
              </a:ext>
            </a:extLst>
          </p:cNvPr>
          <p:cNvSpPr>
            <a:spLocks noGrp="1"/>
          </p:cNvSpPr>
          <p:nvPr>
            <p:ph type="title"/>
          </p:nvPr>
        </p:nvSpPr>
        <p:spPr>
          <a:xfrm>
            <a:off x="835612" y="365125"/>
            <a:ext cx="8942869" cy="1325563"/>
          </a:xfrm>
        </p:spPr>
        <p:txBody>
          <a:bodyPr/>
          <a:lstStyle/>
          <a:p>
            <a:r>
              <a:rPr lang="fr-FR" dirty="0"/>
              <a:t>4. Rédaction Web et SEO</a:t>
            </a:r>
          </a:p>
        </p:txBody>
      </p:sp>
      <p:sp>
        <p:nvSpPr>
          <p:cNvPr id="10" name="ZoneTexte 9">
            <a:extLst>
              <a:ext uri="{FF2B5EF4-FFF2-40B4-BE49-F238E27FC236}">
                <a16:creationId xmlns:a16="http://schemas.microsoft.com/office/drawing/2014/main" id="{35CCB7A3-5ABC-43F9-A4D1-4EF36FE8E3FA}"/>
              </a:ext>
            </a:extLst>
          </p:cNvPr>
          <p:cNvSpPr txBox="1"/>
          <p:nvPr/>
        </p:nvSpPr>
        <p:spPr>
          <a:xfrm>
            <a:off x="887127" y="3364170"/>
            <a:ext cx="7007668" cy="3016210"/>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Outil basé sur les recherches utilisant ces mots clés associés à des mots-clés indiquant des :</a:t>
            </a:r>
          </a:p>
          <a:p>
            <a:pPr marL="800100" lvl="1"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Comparaisons (comme, contre, etc.)</a:t>
            </a:r>
            <a:endPar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endParaRPr>
          </a:p>
          <a:p>
            <a:pPr marL="800100" lvl="1"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Questions (quand, lequel, quoi, etc.)</a:t>
            </a:r>
          </a:p>
          <a:p>
            <a:pPr marL="800100" lvl="1"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Prépositions (pour, près, au, avec, etc.)</a:t>
            </a:r>
          </a:p>
          <a:p>
            <a:endParaRPr lang="fr-FR" sz="1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Ou des mots-clés courants </a:t>
            </a:r>
          </a:p>
          <a:p>
            <a:pPr marL="800100" lvl="1"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classés par ordre alphabétique</a:t>
            </a:r>
          </a:p>
          <a:p>
            <a:pPr marL="800100" lvl="1"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Proposés par Google dans l'encart "Recherches associées"</a:t>
            </a:r>
          </a:p>
        </p:txBody>
      </p:sp>
      <p:pic>
        <p:nvPicPr>
          <p:cNvPr id="22" name="Image 21">
            <a:extLst>
              <a:ext uri="{FF2B5EF4-FFF2-40B4-BE49-F238E27FC236}">
                <a16:creationId xmlns:a16="http://schemas.microsoft.com/office/drawing/2014/main" id="{E99B165F-F68B-4774-BF6E-003696D773C5}"/>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834920" y="10337"/>
            <a:ext cx="4357080" cy="6850168"/>
          </a:xfrm>
          <a:prstGeom prst="rect">
            <a:avLst/>
          </a:prstGeom>
        </p:spPr>
      </p:pic>
      <p:cxnSp>
        <p:nvCxnSpPr>
          <p:cNvPr id="24" name="Connecteur droit 23">
            <a:extLst>
              <a:ext uri="{FF2B5EF4-FFF2-40B4-BE49-F238E27FC236}">
                <a16:creationId xmlns:a16="http://schemas.microsoft.com/office/drawing/2014/main" id="{38F7C396-0206-46F8-99F5-89BC8B96FD27}"/>
              </a:ext>
            </a:extLst>
          </p:cNvPr>
          <p:cNvCxnSpPr/>
          <p:nvPr/>
        </p:nvCxnSpPr>
        <p:spPr>
          <a:xfrm>
            <a:off x="7680325" y="0"/>
            <a:ext cx="0" cy="685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196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B312289-6FF0-4AEE-8A37-AE48410D3444}"/>
              </a:ext>
            </a:extLst>
          </p:cNvPr>
          <p:cNvSpPr txBox="1"/>
          <p:nvPr/>
        </p:nvSpPr>
        <p:spPr>
          <a:xfrm>
            <a:off x="1089135" y="2428107"/>
            <a:ext cx="6591190" cy="4093428"/>
          </a:xfrm>
          <a:prstGeom prst="rect">
            <a:avLst/>
          </a:prstGeom>
          <a:noFill/>
        </p:spPr>
        <p:txBody>
          <a:bodyPr wrap="square" rtlCol="0">
            <a:spAutoFit/>
          </a:bodyPr>
          <a:lstStyle/>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Référencement abusif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exploiter le fonctionnement ou les failles des robots d'indexation ou des algorithmes de classement des moteurs de recherche</a:t>
            </a:r>
          </a:p>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Ex</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 </a:t>
            </a:r>
          </a:p>
          <a:p>
            <a:pPr marL="800100" lvl="1"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Plagiat</a:t>
            </a:r>
          </a:p>
          <a:p>
            <a:pPr marL="800100" lvl="1"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Keyword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stuffing</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(abus de mots clés)</a:t>
            </a:r>
          </a:p>
          <a:p>
            <a:pPr marL="800100" lvl="1"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Texte invisible (ex : dont la couleur est la même que la couleur de fond)</a:t>
            </a:r>
          </a:p>
          <a:p>
            <a:pPr marL="800100" lvl="1"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Link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farming</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 obtenir de très nombreux liens entrants vers votre page provenant de sites sans rapport avec votre contenu. </a:t>
            </a:r>
          </a:p>
          <a:p>
            <a:pPr marL="800100" lvl="1"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Cloaking : rediriger les robots vers une page surchargée de mots-clés</a:t>
            </a:r>
          </a:p>
        </p:txBody>
      </p:sp>
      <p:sp>
        <p:nvSpPr>
          <p:cNvPr id="6" name="Titre 46">
            <a:extLst>
              <a:ext uri="{FF2B5EF4-FFF2-40B4-BE49-F238E27FC236}">
                <a16:creationId xmlns:a16="http://schemas.microsoft.com/office/drawing/2014/main" id="{A61B53C7-35BA-4330-B72B-01752C52EB80}"/>
              </a:ext>
            </a:extLst>
          </p:cNvPr>
          <p:cNvSpPr>
            <a:spLocks noGrp="1"/>
          </p:cNvSpPr>
          <p:nvPr>
            <p:ph type="title"/>
          </p:nvPr>
        </p:nvSpPr>
        <p:spPr>
          <a:xfrm>
            <a:off x="835612" y="365125"/>
            <a:ext cx="8942869" cy="1325563"/>
          </a:xfrm>
        </p:spPr>
        <p:txBody>
          <a:bodyPr/>
          <a:lstStyle/>
          <a:p>
            <a:r>
              <a:rPr lang="fr-FR" dirty="0"/>
              <a:t>4. Rédaction Web et SEO</a:t>
            </a:r>
          </a:p>
        </p:txBody>
      </p:sp>
      <p:pic>
        <p:nvPicPr>
          <p:cNvPr id="7" name="Image 6">
            <a:extLst>
              <a:ext uri="{FF2B5EF4-FFF2-40B4-BE49-F238E27FC236}">
                <a16:creationId xmlns:a16="http://schemas.microsoft.com/office/drawing/2014/main" id="{3C8C73DC-8381-4FE1-B1B7-385C58FA6EB0}"/>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7679413" y="0"/>
            <a:ext cx="4511675" cy="6858000"/>
          </a:xfrm>
          <a:prstGeom prst="rect">
            <a:avLst/>
          </a:prstGeom>
        </p:spPr>
      </p:pic>
      <p:sp>
        <p:nvSpPr>
          <p:cNvPr id="8" name="Rectangle 7">
            <a:extLst>
              <a:ext uri="{FF2B5EF4-FFF2-40B4-BE49-F238E27FC236}">
                <a16:creationId xmlns:a16="http://schemas.microsoft.com/office/drawing/2014/main" id="{76455F97-4797-4131-847E-1A99CB206870}"/>
              </a:ext>
            </a:extLst>
          </p:cNvPr>
          <p:cNvSpPr/>
          <p:nvPr/>
        </p:nvSpPr>
        <p:spPr>
          <a:xfrm flipH="1">
            <a:off x="903270" y="2428107"/>
            <a:ext cx="45719" cy="4188824"/>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3">
            <a:extLst>
              <a:ext uri="{FF2B5EF4-FFF2-40B4-BE49-F238E27FC236}">
                <a16:creationId xmlns:a16="http://schemas.microsoft.com/office/drawing/2014/main" id="{26CBDCCD-44C3-44BA-B574-7290E3315EBA}"/>
              </a:ext>
            </a:extLst>
          </p:cNvPr>
          <p:cNvSpPr txBox="1">
            <a:spLocks/>
          </p:cNvSpPr>
          <p:nvPr/>
        </p:nvSpPr>
        <p:spPr>
          <a:xfrm>
            <a:off x="835614" y="1692709"/>
            <a:ext cx="6556698" cy="723724"/>
          </a:xfrm>
          <a:prstGeom prst="rect">
            <a:avLst/>
          </a:prstGeom>
          <a:solidFill>
            <a:srgbClr val="FFFFFF">
              <a:alpha val="6117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Pratiques à éviter (black-</a:t>
            </a:r>
            <a:r>
              <a:rPr lang="fr-FR" sz="2800" dirty="0" err="1"/>
              <a:t>hat</a:t>
            </a:r>
            <a:r>
              <a:rPr lang="fr-FR" sz="2800" dirty="0"/>
              <a:t> </a:t>
            </a:r>
            <a:r>
              <a:rPr lang="fr-FR" sz="2800" dirty="0" err="1"/>
              <a:t>seo</a:t>
            </a:r>
            <a:r>
              <a:rPr lang="fr-FR" sz="2800" dirty="0"/>
              <a:t>)</a:t>
            </a:r>
            <a:endParaRPr lang="fr-FR" sz="2800" dirty="0">
              <a:solidFill>
                <a:srgbClr val="F8680D"/>
              </a:solidFill>
            </a:endParaRPr>
          </a:p>
        </p:txBody>
      </p:sp>
    </p:spTree>
    <p:extLst>
      <p:ext uri="{BB962C8B-B14F-4D97-AF65-F5344CB8AC3E}">
        <p14:creationId xmlns:p14="http://schemas.microsoft.com/office/powerpoint/2010/main" val="28183555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7C7DA86-06E0-4CEC-84E1-52FFEB7C4CE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4" name="Titre 1">
            <a:extLst>
              <a:ext uri="{FF2B5EF4-FFF2-40B4-BE49-F238E27FC236}">
                <a16:creationId xmlns:a16="http://schemas.microsoft.com/office/drawing/2014/main" id="{165EC2A8-37EE-48B0-B58E-8AE687E43182}"/>
              </a:ext>
            </a:extLst>
          </p:cNvPr>
          <p:cNvSpPr txBox="1">
            <a:spLocks/>
          </p:cNvSpPr>
          <p:nvPr/>
        </p:nvSpPr>
        <p:spPr>
          <a:xfrm>
            <a:off x="0" y="-1"/>
            <a:ext cx="12192000" cy="6857999"/>
          </a:xfrm>
          <a:prstGeom prst="rect">
            <a:avLst/>
          </a:prstGeom>
          <a:solidFill>
            <a:srgbClr val="080808">
              <a:alpha val="74118"/>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5400" dirty="0">
                <a:solidFill>
                  <a:schemeClr val="bg1"/>
                </a:solidFill>
              </a:rPr>
              <a:t>Une question ? Un commentaire ?</a:t>
            </a:r>
          </a:p>
          <a:p>
            <a:pPr algn="ctr"/>
            <a:endParaRPr lang="fr-FR" sz="6000" dirty="0">
              <a:solidFill>
                <a:schemeClr val="bg1"/>
              </a:solidFill>
            </a:endParaRPr>
          </a:p>
          <a:p>
            <a:pPr algn="ctr"/>
            <a:endParaRPr lang="fr-FR" sz="6000" dirty="0">
              <a:solidFill>
                <a:schemeClr val="bg1"/>
              </a:solidFill>
            </a:endParaRPr>
          </a:p>
          <a:p>
            <a:pPr algn="ctr"/>
            <a:endParaRPr lang="fr-FR" sz="6000" dirty="0">
              <a:solidFill>
                <a:schemeClr val="bg1"/>
              </a:solidFill>
            </a:endParaRPr>
          </a:p>
          <a:p>
            <a:pPr algn="ctr"/>
            <a:endParaRPr lang="fr-FR" sz="6000" dirty="0">
              <a:solidFill>
                <a:schemeClr val="bg1"/>
              </a:solidFill>
            </a:endParaRPr>
          </a:p>
        </p:txBody>
      </p:sp>
      <p:sp>
        <p:nvSpPr>
          <p:cNvPr id="5" name="ZoneTexte 4">
            <a:extLst>
              <a:ext uri="{FF2B5EF4-FFF2-40B4-BE49-F238E27FC236}">
                <a16:creationId xmlns:a16="http://schemas.microsoft.com/office/drawing/2014/main" id="{4BA456CD-ACA0-46AD-B877-4D8D45BB4FB5}"/>
              </a:ext>
            </a:extLst>
          </p:cNvPr>
          <p:cNvSpPr txBox="1"/>
          <p:nvPr/>
        </p:nvSpPr>
        <p:spPr>
          <a:xfrm>
            <a:off x="0" y="2279814"/>
            <a:ext cx="12192000" cy="369332"/>
          </a:xfrm>
          <a:prstGeom prst="rect">
            <a:avLst/>
          </a:prstGeom>
          <a:noFill/>
        </p:spPr>
        <p:txBody>
          <a:bodyPr wrap="square" rtlCol="0">
            <a:spAutoFit/>
          </a:bodyPr>
          <a:lstStyle/>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dufort@unistra.fr</a:t>
            </a:r>
          </a:p>
        </p:txBody>
      </p:sp>
    </p:spTree>
    <p:extLst>
      <p:ext uri="{BB962C8B-B14F-4D97-AF65-F5344CB8AC3E}">
        <p14:creationId xmlns:p14="http://schemas.microsoft.com/office/powerpoint/2010/main" val="2020203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3">
            <a:extLst>
              <a:ext uri="{FF2B5EF4-FFF2-40B4-BE49-F238E27FC236}">
                <a16:creationId xmlns:a16="http://schemas.microsoft.com/office/drawing/2014/main" id="{452536A9-1B07-42D6-81A6-D92DD5A05018}"/>
              </a:ext>
            </a:extLst>
          </p:cNvPr>
          <p:cNvSpPr/>
          <p:nvPr/>
        </p:nvSpPr>
        <p:spPr>
          <a:xfrm>
            <a:off x="4574655" y="0"/>
            <a:ext cx="7648072"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7609115 w 12192000"/>
              <a:gd name="connsiteY0" fmla="*/ 16329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609115 w 12192000"/>
              <a:gd name="connsiteY4" fmla="*/ 16329 h 6858000"/>
              <a:gd name="connsiteX0" fmla="*/ 2808515 w 7391400"/>
              <a:gd name="connsiteY0" fmla="*/ 16329 h 6858000"/>
              <a:gd name="connsiteX1" fmla="*/ 7391400 w 7391400"/>
              <a:gd name="connsiteY1" fmla="*/ 0 h 6858000"/>
              <a:gd name="connsiteX2" fmla="*/ 7391400 w 7391400"/>
              <a:gd name="connsiteY2" fmla="*/ 6858000 h 6858000"/>
              <a:gd name="connsiteX3" fmla="*/ 0 w 7391400"/>
              <a:gd name="connsiteY3" fmla="*/ 6841671 h 6858000"/>
              <a:gd name="connsiteX4" fmla="*/ 2808515 w 7391400"/>
              <a:gd name="connsiteY4" fmla="*/ 1632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00" h="6858000">
                <a:moveTo>
                  <a:pt x="2808515" y="16329"/>
                </a:moveTo>
                <a:lnTo>
                  <a:pt x="7391400" y="0"/>
                </a:lnTo>
                <a:lnTo>
                  <a:pt x="7391400" y="6858000"/>
                </a:lnTo>
                <a:lnTo>
                  <a:pt x="0" y="6841671"/>
                </a:lnTo>
                <a:lnTo>
                  <a:pt x="2808515" y="16329"/>
                </a:lnTo>
                <a:close/>
              </a:path>
            </a:pathLst>
          </a:custGeom>
          <a:solidFill>
            <a:srgbClr val="4D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38A1BD6D-3EF3-4F0C-8004-3E485F13AB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39869" y="2411421"/>
            <a:ext cx="8142239" cy="4335580"/>
          </a:xfrm>
          <a:prstGeom prst="trapezoid">
            <a:avLst>
              <a:gd name="adj" fmla="val 848"/>
            </a:avLst>
          </a:prstGeom>
        </p:spPr>
      </p:pic>
      <p:pic>
        <p:nvPicPr>
          <p:cNvPr id="6" name="Image 5">
            <a:extLst>
              <a:ext uri="{FF2B5EF4-FFF2-40B4-BE49-F238E27FC236}">
                <a16:creationId xmlns:a16="http://schemas.microsoft.com/office/drawing/2014/main" id="{B23BF680-C0AF-4A42-ABF0-9132F5D57DC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423061"/>
            <a:ext cx="6504039" cy="4335580"/>
          </a:xfrm>
          <a:prstGeom prst="rect">
            <a:avLst/>
          </a:prstGeom>
        </p:spPr>
      </p:pic>
      <p:pic>
        <p:nvPicPr>
          <p:cNvPr id="10" name="Image 9">
            <a:extLst>
              <a:ext uri="{FF2B5EF4-FFF2-40B4-BE49-F238E27FC236}">
                <a16:creationId xmlns:a16="http://schemas.microsoft.com/office/drawing/2014/main" id="{D575C507-3822-4BD1-8616-564CAD8A5A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1116" y="2411421"/>
            <a:ext cx="8142239" cy="4335580"/>
          </a:xfrm>
          <a:prstGeom prst="trapezoid">
            <a:avLst>
              <a:gd name="adj" fmla="val 42349"/>
            </a:avLst>
          </a:prstGeom>
        </p:spPr>
      </p:pic>
      <p:sp>
        <p:nvSpPr>
          <p:cNvPr id="5" name="Titre 46">
            <a:extLst>
              <a:ext uri="{FF2B5EF4-FFF2-40B4-BE49-F238E27FC236}">
                <a16:creationId xmlns:a16="http://schemas.microsoft.com/office/drawing/2014/main" id="{1F9879C6-E7E6-41FE-BA6D-0C45BF642C6C}"/>
              </a:ext>
            </a:extLst>
          </p:cNvPr>
          <p:cNvSpPr>
            <a:spLocks noGrp="1"/>
          </p:cNvSpPr>
          <p:nvPr>
            <p:ph type="title"/>
          </p:nvPr>
        </p:nvSpPr>
        <p:spPr>
          <a:xfrm>
            <a:off x="838200" y="365125"/>
            <a:ext cx="6190397" cy="1325563"/>
          </a:xfrm>
        </p:spPr>
        <p:txBody>
          <a:bodyPr/>
          <a:lstStyle/>
          <a:p>
            <a:r>
              <a:rPr lang="fr-FR" dirty="0"/>
              <a:t>1. Les enjeux de la rédaction</a:t>
            </a:r>
            <a:r>
              <a:rPr lang="fr-FR" dirty="0">
                <a:solidFill>
                  <a:srgbClr val="F8680D"/>
                </a:solidFill>
              </a:rPr>
              <a:t> Web</a:t>
            </a:r>
          </a:p>
        </p:txBody>
      </p:sp>
      <p:sp>
        <p:nvSpPr>
          <p:cNvPr id="7" name="Titre 3">
            <a:extLst>
              <a:ext uri="{FF2B5EF4-FFF2-40B4-BE49-F238E27FC236}">
                <a16:creationId xmlns:a16="http://schemas.microsoft.com/office/drawing/2014/main" id="{5F3961D4-6F50-4B8E-9A44-CFAC32E36024}"/>
              </a:ext>
            </a:extLst>
          </p:cNvPr>
          <p:cNvSpPr txBox="1">
            <a:spLocks/>
          </p:cNvSpPr>
          <p:nvPr/>
        </p:nvSpPr>
        <p:spPr>
          <a:xfrm>
            <a:off x="838200" y="1817689"/>
            <a:ext cx="5444614"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Et continue avec la page d'accueil...</a:t>
            </a:r>
          </a:p>
        </p:txBody>
      </p:sp>
    </p:spTree>
    <p:extLst>
      <p:ext uri="{BB962C8B-B14F-4D97-AF65-F5344CB8AC3E}">
        <p14:creationId xmlns:p14="http://schemas.microsoft.com/office/powerpoint/2010/main" val="669316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46">
            <a:extLst>
              <a:ext uri="{FF2B5EF4-FFF2-40B4-BE49-F238E27FC236}">
                <a16:creationId xmlns:a16="http://schemas.microsoft.com/office/drawing/2014/main" id="{AE0F9E92-2C0F-4F55-99ED-59C66F6E3CE9}"/>
              </a:ext>
            </a:extLst>
          </p:cNvPr>
          <p:cNvSpPr>
            <a:spLocks noGrp="1"/>
          </p:cNvSpPr>
          <p:nvPr>
            <p:ph type="title"/>
          </p:nvPr>
        </p:nvSpPr>
        <p:spPr>
          <a:xfrm>
            <a:off x="838200" y="365125"/>
            <a:ext cx="6195060" cy="1325563"/>
          </a:xfrm>
        </p:spPr>
        <p:txBody>
          <a:bodyPr/>
          <a:lstStyle/>
          <a:p>
            <a:r>
              <a:rPr lang="fr-FR" dirty="0"/>
              <a:t>1. Les enjeux de la rédaction </a:t>
            </a:r>
            <a:r>
              <a:rPr lang="fr-FR" dirty="0">
                <a:solidFill>
                  <a:srgbClr val="F8680D"/>
                </a:solidFill>
              </a:rPr>
              <a:t>Web</a:t>
            </a:r>
          </a:p>
        </p:txBody>
      </p:sp>
      <p:sp>
        <p:nvSpPr>
          <p:cNvPr id="8" name="Titre 3">
            <a:extLst>
              <a:ext uri="{FF2B5EF4-FFF2-40B4-BE49-F238E27FC236}">
                <a16:creationId xmlns:a16="http://schemas.microsoft.com/office/drawing/2014/main" id="{CC6E8B09-64A0-449D-99B2-CB2532B97D99}"/>
              </a:ext>
            </a:extLst>
          </p:cNvPr>
          <p:cNvSpPr txBox="1">
            <a:spLocks/>
          </p:cNvSpPr>
          <p:nvPr/>
        </p:nvSpPr>
        <p:spPr>
          <a:xfrm>
            <a:off x="838199" y="1838763"/>
            <a:ext cx="6268454"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B. Améliorer son référencement</a:t>
            </a:r>
          </a:p>
        </p:txBody>
      </p:sp>
      <p:sp>
        <p:nvSpPr>
          <p:cNvPr id="5" name="ZoneTexte 4">
            <a:extLst>
              <a:ext uri="{FF2B5EF4-FFF2-40B4-BE49-F238E27FC236}">
                <a16:creationId xmlns:a16="http://schemas.microsoft.com/office/drawing/2014/main" id="{E7EFBB27-DC11-433A-9BF9-117690D29287}"/>
              </a:ext>
            </a:extLst>
          </p:cNvPr>
          <p:cNvSpPr txBox="1"/>
          <p:nvPr/>
        </p:nvSpPr>
        <p:spPr>
          <a:xfrm>
            <a:off x="1223207" y="2711713"/>
            <a:ext cx="5810053" cy="1631216"/>
          </a:xfrm>
          <a:prstGeom prst="rect">
            <a:avLst/>
          </a:prstGeom>
          <a:noFill/>
        </p:spPr>
        <p:txBody>
          <a:bodyPr wrap="square" rtlCol="0">
            <a:spAutoFit/>
          </a:bodyPr>
          <a:lstStyle/>
          <a:p>
            <a:r>
              <a:rPr lang="fr-FR" sz="20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contenu de votre site détermine</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 </a:t>
            </a:r>
          </a:p>
          <a:p>
            <a:pPr marL="534988"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placement de votre site dans la liste des résultats d'une requête donnée</a:t>
            </a:r>
          </a:p>
          <a:p>
            <a:pPr marL="534988"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Les mots-clés sur lesquels le site va être indexé</a:t>
            </a:r>
          </a:p>
        </p:txBody>
      </p:sp>
      <p:sp>
        <p:nvSpPr>
          <p:cNvPr id="9" name="Rectangle 8">
            <a:extLst>
              <a:ext uri="{FF2B5EF4-FFF2-40B4-BE49-F238E27FC236}">
                <a16:creationId xmlns:a16="http://schemas.microsoft.com/office/drawing/2014/main" id="{DB7035F2-1B79-4592-A855-2B80E07D2C0D}"/>
              </a:ext>
            </a:extLst>
          </p:cNvPr>
          <p:cNvSpPr/>
          <p:nvPr/>
        </p:nvSpPr>
        <p:spPr>
          <a:xfrm>
            <a:off x="984985" y="2537007"/>
            <a:ext cx="56024" cy="2252775"/>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63A4720E-8D4D-49B1-94C2-CB204C068E05}"/>
              </a:ext>
            </a:extLst>
          </p:cNvPr>
          <p:cNvSpPr txBox="1"/>
          <p:nvPr/>
        </p:nvSpPr>
        <p:spPr>
          <a:xfrm>
            <a:off x="911592" y="5015409"/>
            <a:ext cx="6121668" cy="70788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rédaction web et optimisation pour les moteurs de recherche vont de pair. </a:t>
            </a:r>
          </a:p>
        </p:txBody>
      </p:sp>
      <p:pic>
        <p:nvPicPr>
          <p:cNvPr id="11" name="Image 10">
            <a:extLst>
              <a:ext uri="{FF2B5EF4-FFF2-40B4-BE49-F238E27FC236}">
                <a16:creationId xmlns:a16="http://schemas.microsoft.com/office/drawing/2014/main" id="{48B1D495-A5AB-413D-9587-0B9FD208F800}"/>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a:ext>
            </a:extLst>
          </a:blip>
          <a:srcRect l="35231" r="17498"/>
          <a:stretch/>
        </p:blipFill>
        <p:spPr>
          <a:xfrm>
            <a:off x="7329270" y="0"/>
            <a:ext cx="4862730" cy="6858000"/>
          </a:xfrm>
          <a:prstGeom prst="rect">
            <a:avLst/>
          </a:prstGeom>
        </p:spPr>
      </p:pic>
    </p:spTree>
    <p:extLst>
      <p:ext uri="{BB962C8B-B14F-4D97-AF65-F5344CB8AC3E}">
        <p14:creationId xmlns:p14="http://schemas.microsoft.com/office/powerpoint/2010/main" val="422523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D948603-34C0-4279-A4D3-C8B09E0034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8675" y="0"/>
            <a:ext cx="6586973" cy="6858000"/>
          </a:xfrm>
          <a:prstGeom prst="rect">
            <a:avLst/>
          </a:prstGeom>
        </p:spPr>
      </p:pic>
      <p:sp>
        <p:nvSpPr>
          <p:cNvPr id="8" name="Titre 3">
            <a:extLst>
              <a:ext uri="{FF2B5EF4-FFF2-40B4-BE49-F238E27FC236}">
                <a16:creationId xmlns:a16="http://schemas.microsoft.com/office/drawing/2014/main" id="{CC6E8B09-64A0-449D-99B2-CB2532B97D99}"/>
              </a:ext>
            </a:extLst>
          </p:cNvPr>
          <p:cNvSpPr txBox="1">
            <a:spLocks/>
          </p:cNvSpPr>
          <p:nvPr/>
        </p:nvSpPr>
        <p:spPr>
          <a:xfrm>
            <a:off x="838198" y="1838762"/>
            <a:ext cx="5257801"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C. Adapter le contenu aux supports</a:t>
            </a:r>
          </a:p>
        </p:txBody>
      </p:sp>
      <p:sp>
        <p:nvSpPr>
          <p:cNvPr id="9" name="ZoneTexte 8">
            <a:extLst>
              <a:ext uri="{FF2B5EF4-FFF2-40B4-BE49-F238E27FC236}">
                <a16:creationId xmlns:a16="http://schemas.microsoft.com/office/drawing/2014/main" id="{E0B08CC7-CBF5-4247-BEF2-3AB4F584B610}"/>
              </a:ext>
            </a:extLst>
          </p:cNvPr>
          <p:cNvSpPr txBox="1"/>
          <p:nvPr/>
        </p:nvSpPr>
        <p:spPr>
          <a:xfrm>
            <a:off x="1223207" y="2711712"/>
            <a:ext cx="4203826" cy="2246769"/>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Et à ses spécificités : </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Retravailler les textes et leur structure</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Exploiter les possibilités offertes par le système hypertexte</a:t>
            </a:r>
          </a:p>
          <a:p>
            <a:pPr marL="342900" indent="-342900">
              <a:buFont typeface="Wingdings" panose="05000000000000000000" pitchFamily="2" charset="2"/>
              <a:buChar char="§"/>
            </a:pP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Quid des fonctions de partage sur les médias sociaux ?</a:t>
            </a:r>
          </a:p>
        </p:txBody>
      </p:sp>
      <p:sp>
        <p:nvSpPr>
          <p:cNvPr id="13" name="Rectangle 12">
            <a:extLst>
              <a:ext uri="{FF2B5EF4-FFF2-40B4-BE49-F238E27FC236}">
                <a16:creationId xmlns:a16="http://schemas.microsoft.com/office/drawing/2014/main" id="{007560C6-F5AF-4281-B534-FA43D80E9341}"/>
              </a:ext>
            </a:extLst>
          </p:cNvPr>
          <p:cNvSpPr/>
          <p:nvPr/>
        </p:nvSpPr>
        <p:spPr>
          <a:xfrm>
            <a:off x="984985" y="2537005"/>
            <a:ext cx="46580" cy="2580905"/>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46">
            <a:extLst>
              <a:ext uri="{FF2B5EF4-FFF2-40B4-BE49-F238E27FC236}">
                <a16:creationId xmlns:a16="http://schemas.microsoft.com/office/drawing/2014/main" id="{AE0F9E92-2C0F-4F55-99ED-59C66F6E3CE9}"/>
              </a:ext>
            </a:extLst>
          </p:cNvPr>
          <p:cNvSpPr>
            <a:spLocks noGrp="1"/>
          </p:cNvSpPr>
          <p:nvPr>
            <p:ph type="title"/>
          </p:nvPr>
        </p:nvSpPr>
        <p:spPr>
          <a:xfrm>
            <a:off x="838200" y="365125"/>
            <a:ext cx="4921155" cy="1325563"/>
          </a:xfrm>
        </p:spPr>
        <p:txBody>
          <a:bodyPr/>
          <a:lstStyle/>
          <a:p>
            <a:r>
              <a:rPr lang="fr-FR" dirty="0"/>
              <a:t>1. Les enjeux de la rédaction </a:t>
            </a:r>
            <a:r>
              <a:rPr lang="fr-FR" dirty="0">
                <a:solidFill>
                  <a:srgbClr val="F8680D"/>
                </a:solidFill>
              </a:rPr>
              <a:t>Web</a:t>
            </a:r>
          </a:p>
        </p:txBody>
      </p:sp>
    </p:spTree>
    <p:extLst>
      <p:ext uri="{BB962C8B-B14F-4D97-AF65-F5344CB8AC3E}">
        <p14:creationId xmlns:p14="http://schemas.microsoft.com/office/powerpoint/2010/main" val="163043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8299</Words>
  <Application>Microsoft Office PowerPoint</Application>
  <PresentationFormat>Grand écran</PresentationFormat>
  <Paragraphs>766</Paragraphs>
  <Slides>62</Slides>
  <Notes>43</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62</vt:i4>
      </vt:variant>
    </vt:vector>
  </HeadingPairs>
  <TitlesOfParts>
    <vt:vector size="75" baseType="lpstr">
      <vt:lpstr>Arial</vt:lpstr>
      <vt:lpstr>Calibri</vt:lpstr>
      <vt:lpstr>Calibri Light</vt:lpstr>
      <vt:lpstr>LiberationSans</vt:lpstr>
      <vt:lpstr>LiberationSerif</vt:lpstr>
      <vt:lpstr>Open Sans</vt:lpstr>
      <vt:lpstr>Open Sans Light</vt:lpstr>
      <vt:lpstr>Open Sans SemiBold</vt:lpstr>
      <vt:lpstr>Roboto</vt:lpstr>
      <vt:lpstr>Roboto Light</vt:lpstr>
      <vt:lpstr>Unistra Symbol</vt:lpstr>
      <vt:lpstr>Wingdings</vt:lpstr>
      <vt:lpstr>Thème Office</vt:lpstr>
      <vt:lpstr>Présentation PowerPoint</vt:lpstr>
      <vt:lpstr>Plan de la séquence</vt:lpstr>
      <vt:lpstr>Présentation PowerPoint</vt:lpstr>
      <vt:lpstr>1. Qu'est-ce que la rédaction Web ?</vt:lpstr>
      <vt:lpstr>1. Les enjeux de la rédaction Web</vt:lpstr>
      <vt:lpstr>1. Les enjeux de la rédaction Web</vt:lpstr>
      <vt:lpstr>1. Les enjeux de la rédaction Web</vt:lpstr>
      <vt:lpstr>1. Les enjeux de la rédaction Web</vt:lpstr>
      <vt:lpstr>1. Les enjeux de la rédaction Web</vt:lpstr>
      <vt:lpstr>Présentation PowerPoint</vt:lpstr>
      <vt:lpstr>2. Stratégie éditoriale </vt:lpstr>
      <vt:lpstr>2. Stratégie éditoriale </vt:lpstr>
      <vt:lpstr>Présentation PowerPoint</vt:lpstr>
      <vt:lpstr>2. Stratégie éditoriale </vt:lpstr>
      <vt:lpstr>2. Stratégie éditoriale</vt:lpstr>
      <vt:lpstr>2. Stratégie éditoriale</vt:lpstr>
      <vt:lpstr>2. Stratégie éditoriale</vt:lpstr>
      <vt:lpstr>2. Stratégie éditoriale</vt:lpstr>
      <vt:lpstr>Présentation PowerPoint</vt:lpstr>
      <vt:lpstr>Présentation PowerPoint</vt:lpstr>
      <vt:lpstr>2. Stratégie éditoriale</vt:lpstr>
      <vt:lpstr>2. Stratégie éditoriale</vt:lpstr>
      <vt:lpstr>2. Stratégie éditoriale</vt:lpstr>
      <vt:lpstr>2. Stratégie éditoriale</vt:lpstr>
      <vt:lpstr>2. Stratégie éditoriale</vt:lpstr>
      <vt:lpstr>2. Stratégie éditoriale</vt:lpstr>
      <vt:lpstr>2. Stratégie éditoriale</vt:lpstr>
      <vt:lpstr>Présentation PowerPoint</vt:lpstr>
      <vt:lpstr>2. Stratégie éditoriale </vt:lpstr>
      <vt:lpstr>2. Stratégie éditoriale</vt:lpstr>
      <vt:lpstr>2. Stratégie éditoriale</vt:lpstr>
      <vt:lpstr>Présentation PowerPoint</vt:lpstr>
      <vt:lpstr>Présentation PowerPoint</vt:lpstr>
      <vt:lpstr>3. Rédiger pour le Web</vt:lpstr>
      <vt:lpstr>3. Rédiger pour le Web</vt:lpstr>
      <vt:lpstr>3. Rédiger pour le Web</vt:lpstr>
      <vt:lpstr>3. Rédiger pour le Web</vt:lpstr>
      <vt:lpstr>3. Rédiger pour le Web</vt:lpstr>
      <vt:lpstr>Présentation PowerPoint</vt:lpstr>
      <vt:lpstr>3. Rédiger pour le Web</vt:lpstr>
      <vt:lpstr>3. Rédiger pour le Web</vt:lpstr>
      <vt:lpstr>Présentation PowerPoint</vt:lpstr>
      <vt:lpstr>3. Rédiger pour le Web</vt:lpstr>
      <vt:lpstr>Présentation PowerPoint</vt:lpstr>
      <vt:lpstr>4. Rédaction Web et SEO</vt:lpstr>
      <vt:lpstr>4. Rédaction Web et SEO</vt:lpstr>
      <vt:lpstr>4. Rédaction Web et SEO</vt:lpstr>
      <vt:lpstr>4. Rédaction Web et SEO</vt:lpstr>
      <vt:lpstr>4. Rédaction Web et SEO</vt:lpstr>
      <vt:lpstr>4. Rédaction Web et SEO</vt:lpstr>
      <vt:lpstr>4. Rédaction Web et SEO</vt:lpstr>
      <vt:lpstr>4. Rédaction Web et SEO</vt:lpstr>
      <vt:lpstr>4. Rédaction Web et SEO</vt:lpstr>
      <vt:lpstr>4. Rédaction Web et SEO</vt:lpstr>
      <vt:lpstr>4. Rédaction Web et SEO</vt:lpstr>
      <vt:lpstr>4. Rédaction Web et SEO</vt:lpstr>
      <vt:lpstr>4. Rédaction Web et SEO</vt:lpstr>
      <vt:lpstr>4. Rédaction Web et SEO</vt:lpstr>
      <vt:lpstr>Présentation PowerPoint</vt:lpstr>
      <vt:lpstr>4. Rédaction Web et SEO</vt:lpstr>
      <vt:lpstr>4. Rédaction Web et SEO</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2020-09-14T09:48:53Z</dcterms:created>
  <dcterms:modified xsi:type="dcterms:W3CDTF">2021-01-27T15:17:26Z</dcterms:modified>
</cp:coreProperties>
</file>